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4"/>
  </p:sldMasterIdLst>
  <p:notesMasterIdLst>
    <p:notesMasterId r:id="rId18"/>
  </p:notesMasterIdLst>
  <p:sldIdLst>
    <p:sldId id="285" r:id="rId5"/>
    <p:sldId id="284" r:id="rId6"/>
    <p:sldId id="272" r:id="rId7"/>
    <p:sldId id="283" r:id="rId8"/>
    <p:sldId id="273" r:id="rId9"/>
    <p:sldId id="274" r:id="rId10"/>
    <p:sldId id="275" r:id="rId11"/>
    <p:sldId id="276" r:id="rId12"/>
    <p:sldId id="281" r:id="rId13"/>
    <p:sldId id="277" r:id="rId14"/>
    <p:sldId id="287" r:id="rId15"/>
    <p:sldId id="278" r:id="rId16"/>
    <p:sldId id="286" r:id="rId17"/>
  </p:sldIdLst>
  <p:sldSz cx="6858000" cy="5143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w Schuh" initials="AS" lastIdx="3" clrIdx="0">
    <p:extLst>
      <p:ext uri="{19B8F6BF-5375-455C-9EA6-DF929625EA0E}">
        <p15:presenceInfo xmlns:p15="http://schemas.microsoft.com/office/powerpoint/2012/main" userId="4718e848a5ea092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6" d="100"/>
          <a:sy n="126" d="100"/>
        </p:scale>
        <p:origin x="1458" y="90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8BB6B-41BF-48AB-A3F4-A993DE3CED84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95EA4-FCD8-418A-ADA4-E83FA320E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2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Matrix multiplication, each thread accesses global memory in the for loop.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95EA4-FCD8-418A-ADA4-E83FA320EF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499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Traffic congestion is not unique in computing 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95EA4-FCD8-418A-ADA4-E83FA320EF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92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6858000" cy="51434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85728" fontAlgn="base">
                <a:spcBef>
                  <a:spcPct val="0"/>
                </a:spcBef>
                <a:spcAft>
                  <a:spcPct val="0"/>
                </a:spcAft>
              </a:pPr>
              <a:endParaRPr lang="en-US" sz="1125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137651" y="3998627"/>
            <a:ext cx="5430791" cy="276935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333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1121520" y="3560045"/>
            <a:ext cx="5439300" cy="438582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25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624040"/>
            <a:ext cx="6858001" cy="1488781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  <p:sp>
        <p:nvSpPr>
          <p:cNvPr id="14" name="Subtitle 11"/>
          <p:cNvSpPr txBox="1">
            <a:spLocks/>
          </p:cNvSpPr>
          <p:nvPr/>
        </p:nvSpPr>
        <p:spPr bwMode="auto">
          <a:xfrm>
            <a:off x="4125096" y="1053983"/>
            <a:ext cx="2423078" cy="222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1050" kern="0" dirty="0" smtClean="0"/>
              <a:t>Accelerated Computing</a:t>
            </a:r>
            <a:endParaRPr lang="en-US" sz="1050" kern="0" dirty="0"/>
          </a:p>
        </p:txBody>
      </p:sp>
      <p:sp>
        <p:nvSpPr>
          <p:cNvPr id="15" name="Title 10"/>
          <p:cNvSpPr txBox="1">
            <a:spLocks/>
          </p:cNvSpPr>
          <p:nvPr/>
        </p:nvSpPr>
        <p:spPr bwMode="auto">
          <a:xfrm>
            <a:off x="4110959" y="746143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 dirty="0"/>
              <a:t>GPU Teaching Kit</a:t>
            </a:r>
          </a:p>
        </p:txBody>
      </p:sp>
    </p:spTree>
    <p:extLst>
      <p:ext uri="{BB962C8B-B14F-4D97-AF65-F5344CB8AC3E}">
        <p14:creationId xmlns:p14="http://schemas.microsoft.com/office/powerpoint/2010/main" val="521273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2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3616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24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800"/>
            </a:lvl1pPr>
            <a:lvl2pPr marL="742950" indent="-285750">
              <a:buFont typeface="Arial" pitchFamily="34" charset="0"/>
              <a:buChar char="•"/>
              <a:defRPr sz="1800">
                <a:latin typeface="AkzidenzGrotesk" pitchFamily="50" charset="0"/>
              </a:defRPr>
            </a:lvl2pPr>
            <a:lvl3pPr>
              <a:defRPr sz="1800">
                <a:latin typeface="AkzidenzGrotesk" pitchFamily="50" charset="0"/>
              </a:defRPr>
            </a:lvl3pPr>
            <a:lvl4pPr marL="1371600" indent="0">
              <a:buFont typeface="Arial" pitchFamily="34" charset="0"/>
              <a:buNone/>
              <a:defRPr sz="1800">
                <a:latin typeface="AkzidenzGrotesk" pitchFamily="50" charset="0"/>
              </a:defRPr>
            </a:lvl4pPr>
            <a:lvl5pPr marL="2057400" indent="-228600">
              <a:buFont typeface="Arial" pitchFamily="34" charset="0"/>
              <a:buChar char="•"/>
              <a:defRPr sz="180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970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4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8"/>
            <a:ext cx="6217920" cy="40239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88764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12274"/>
            <a:ext cx="6217920" cy="402127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333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931172"/>
            <a:ext cx="6858000" cy="2154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28" fontAlgn="base">
              <a:spcBef>
                <a:spcPct val="0"/>
              </a:spcBef>
              <a:spcAft>
                <a:spcPct val="0"/>
              </a:spcAft>
            </a:pPr>
            <a:endParaRPr lang="en-US" sz="1125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449" y="5042946"/>
            <a:ext cx="200643" cy="641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417" cap="none" dirty="0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071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5"/>
            <a:ext cx="6217920" cy="399416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500" dirty="0" smtClean="0"/>
            </a:lvl1pPr>
            <a:lvl2pPr>
              <a:defRPr lang="en-US" sz="1167" dirty="0" smtClean="0"/>
            </a:lvl2pPr>
            <a:lvl3pPr>
              <a:defRPr lang="en-US" sz="1167" dirty="0" smtClean="0"/>
            </a:lvl3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70220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698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72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2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996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2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39624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2001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22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465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251" y="291626"/>
            <a:ext cx="6185087" cy="4385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2342" y="1110344"/>
            <a:ext cx="6169964" cy="3625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" y="4989839"/>
            <a:ext cx="6859964" cy="158643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14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15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98935" y="5034091"/>
            <a:ext cx="200643" cy="769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500" cap="none" dirty="0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6713" y="4993160"/>
            <a:ext cx="687324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27" y="5032625"/>
            <a:ext cx="412598" cy="7609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6149910" y="5028454"/>
            <a:ext cx="362782" cy="84445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6640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51" r:id="rId11"/>
    <p:sldLayoutId id="2147483652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500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5pPr>
      <a:lvl6pPr marL="28572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6pPr>
      <a:lvl7pPr marL="571455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7pPr>
      <a:lvl8pPr marL="857182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8pPr>
      <a:lvl9pPr marL="114290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9pPr>
    </p:titleStyle>
    <p:bodyStyle>
      <a:lvl1pPr marL="236793" indent="-236793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15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25177" indent="-190492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670692" indent="-169327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109177" indent="-142863" algn="l" rtl="0" eaLnBrk="1" fontAlgn="base" hangingPunct="1">
        <a:spcBef>
          <a:spcPct val="20000"/>
        </a:spcBef>
        <a:spcAft>
          <a:spcPct val="0"/>
        </a:spcAft>
        <a:buChar char="–"/>
        <a:defRPr sz="1250">
          <a:solidFill>
            <a:schemeClr val="bg1"/>
          </a:solidFill>
          <a:latin typeface="+mn-lt"/>
        </a:defRPr>
      </a:lvl4pPr>
      <a:lvl5pPr marL="1323472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5pPr>
      <a:lvl6pPr marL="1609200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6pPr>
      <a:lvl7pPr marL="1894927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7pPr>
      <a:lvl8pPr marL="2180654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8pPr>
      <a:lvl9pPr marL="2466381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2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455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182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290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636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363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09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5817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hyperlink" Target="http://creativecommons.org/licenses/by-nc/4.0/legalco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4.png"/><Relationship Id="rId5" Type="http://schemas.openxmlformats.org/officeDocument/2006/relationships/image" Target="../media/image15.jpe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4.png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Tiled </a:t>
            </a:r>
            <a:r>
              <a:rPr lang="en-US" dirty="0"/>
              <a:t>Parallel </a:t>
            </a:r>
            <a:r>
              <a:rPr lang="en-US" dirty="0" smtClean="0"/>
              <a:t>Algorithms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21520" y="3629295"/>
            <a:ext cx="5439300" cy="369332"/>
          </a:xfrm>
        </p:spPr>
        <p:txBody>
          <a:bodyPr/>
          <a:lstStyle/>
          <a:p>
            <a:r>
              <a:rPr lang="en-US" sz="2000" dirty="0" smtClean="0"/>
              <a:t>Module 4.2 </a:t>
            </a:r>
            <a:r>
              <a:rPr lang="en-US" sz="2000" dirty="0"/>
              <a:t>– </a:t>
            </a:r>
            <a:r>
              <a:rPr lang="en-US" sz="2000" dirty="0" smtClean="0"/>
              <a:t>Memory and Data Locality</a:t>
            </a:r>
            <a:endParaRPr lang="en-US" sz="2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70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301">
        <p:fade/>
      </p:transition>
    </mc:Choice>
    <mc:Fallback xmlns="">
      <p:transition spd="med" advTm="143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Same with Tiling</a:t>
            </a:r>
          </a:p>
        </p:txBody>
      </p:sp>
      <p:sp>
        <p:nvSpPr>
          <p:cNvPr id="14340" name="Content Placeholder 4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>
            <a:noAutofit/>
          </a:bodyPr>
          <a:lstStyle/>
          <a:p>
            <a:r>
              <a:rPr lang="en-US" sz="2000" dirty="0" smtClean="0"/>
              <a:t>Good: when </a:t>
            </a:r>
            <a:r>
              <a:rPr lang="en-US" sz="2000" dirty="0"/>
              <a:t>threads have similar access timing</a:t>
            </a:r>
          </a:p>
          <a:p>
            <a:endParaRPr lang="en-US" sz="2000" dirty="0"/>
          </a:p>
          <a:p>
            <a:endParaRPr lang="en-US" sz="2000" dirty="0"/>
          </a:p>
          <a:p>
            <a:pPr lvl="2"/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 smtClean="0"/>
              <a:t>Bad: when </a:t>
            </a:r>
            <a:r>
              <a:rPr lang="en-US" sz="2000" dirty="0"/>
              <a:t>threads have very different timing</a:t>
            </a:r>
          </a:p>
        </p:txBody>
      </p:sp>
      <p:sp>
        <p:nvSpPr>
          <p:cNvPr id="14375" name="Slide Number Placeholder 38"/>
          <p:cNvSpPr>
            <a:spLocks noGrp="1"/>
          </p:cNvSpPr>
          <p:nvPr>
            <p:ph type="sldNum" sz="quarter" idx="4294967295"/>
          </p:nvPr>
        </p:nvSpPr>
        <p:spPr>
          <a:xfrm>
            <a:off x="6096000" y="4733925"/>
            <a:ext cx="1905000" cy="3429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EA91006B-790F-4686-8567-83F77187AACE}" type="slidenum">
              <a:rPr lang="en-US" sz="1400">
                <a:latin typeface="Times New Roman" pitchFamily="18" charset="0"/>
              </a:rPr>
              <a:pPr eaLnBrk="1" hangingPunct="1"/>
              <a:t>10</a:t>
            </a:fld>
            <a:endParaRPr lang="en-US" sz="1400" dirty="0">
              <a:latin typeface="Times New Roman" pitchFamily="18" charset="0"/>
            </a:endParaRPr>
          </a:p>
        </p:txBody>
      </p:sp>
      <p:sp>
        <p:nvSpPr>
          <p:cNvPr id="14343" name="TextBox 8"/>
          <p:cNvSpPr txBox="1">
            <a:spLocks noChangeArrowheads="1"/>
          </p:cNvSpPr>
          <p:nvPr/>
        </p:nvSpPr>
        <p:spPr bwMode="auto">
          <a:xfrm>
            <a:off x="752083" y="1428750"/>
            <a:ext cx="1447800" cy="346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dirty="0">
                <a:solidFill>
                  <a:schemeClr val="bg1"/>
                </a:solidFill>
              </a:rPr>
              <a:t>Thread 1</a:t>
            </a:r>
          </a:p>
        </p:txBody>
      </p:sp>
      <p:sp>
        <p:nvSpPr>
          <p:cNvPr id="14344" name="TextBox 9"/>
          <p:cNvSpPr txBox="1">
            <a:spLocks noChangeArrowheads="1"/>
          </p:cNvSpPr>
          <p:nvPr/>
        </p:nvSpPr>
        <p:spPr bwMode="auto">
          <a:xfrm>
            <a:off x="752083" y="2057400"/>
            <a:ext cx="1447800" cy="346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Thread 2</a:t>
            </a:r>
          </a:p>
        </p:txBody>
      </p:sp>
      <p:sp>
        <p:nvSpPr>
          <p:cNvPr id="14345" name="TextBox 10"/>
          <p:cNvSpPr txBox="1">
            <a:spLocks noChangeArrowheads="1"/>
          </p:cNvSpPr>
          <p:nvPr/>
        </p:nvSpPr>
        <p:spPr bwMode="auto">
          <a:xfrm>
            <a:off x="1904609" y="1771650"/>
            <a:ext cx="632289" cy="338554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4347" name="TextBox 18"/>
          <p:cNvSpPr txBox="1">
            <a:spLocks noChangeArrowheads="1"/>
          </p:cNvSpPr>
          <p:nvPr/>
        </p:nvSpPr>
        <p:spPr bwMode="auto">
          <a:xfrm>
            <a:off x="675883" y="3143250"/>
            <a:ext cx="1447800" cy="346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dirty="0">
                <a:solidFill>
                  <a:schemeClr val="bg1"/>
                </a:solidFill>
              </a:rPr>
              <a:t>Thread 1</a:t>
            </a:r>
          </a:p>
        </p:txBody>
      </p:sp>
      <p:sp>
        <p:nvSpPr>
          <p:cNvPr id="14348" name="TextBox 19"/>
          <p:cNvSpPr txBox="1">
            <a:spLocks noChangeArrowheads="1"/>
          </p:cNvSpPr>
          <p:nvPr/>
        </p:nvSpPr>
        <p:spPr bwMode="auto">
          <a:xfrm>
            <a:off x="675883" y="3771900"/>
            <a:ext cx="1447800" cy="346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Thread 2</a:t>
            </a:r>
          </a:p>
        </p:txBody>
      </p:sp>
      <p:sp>
        <p:nvSpPr>
          <p:cNvPr id="14349" name="TextBox 20"/>
          <p:cNvSpPr txBox="1">
            <a:spLocks noChangeArrowheads="1"/>
          </p:cNvSpPr>
          <p:nvPr/>
        </p:nvSpPr>
        <p:spPr bwMode="auto">
          <a:xfrm>
            <a:off x="1892850" y="3486150"/>
            <a:ext cx="63228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4350" name="Rectangle 3"/>
          <p:cNvSpPr>
            <a:spLocks noChangeArrowheads="1"/>
          </p:cNvSpPr>
          <p:nvPr/>
        </p:nvSpPr>
        <p:spPr bwMode="auto">
          <a:xfrm>
            <a:off x="2352283" y="2628899"/>
            <a:ext cx="457200" cy="342900"/>
          </a:xfrm>
          <a:prstGeom prst="rect">
            <a:avLst/>
          </a:prstGeom>
          <a:solidFill>
            <a:srgbClr val="0070C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4351" name="Rectangle 4"/>
          <p:cNvSpPr>
            <a:spLocks noChangeArrowheads="1"/>
          </p:cNvSpPr>
          <p:nvPr/>
        </p:nvSpPr>
        <p:spPr bwMode="auto">
          <a:xfrm>
            <a:off x="2809483" y="2628899"/>
            <a:ext cx="457200" cy="342900"/>
          </a:xfrm>
          <a:prstGeom prst="rect">
            <a:avLst/>
          </a:prstGeom>
          <a:solidFill>
            <a:srgbClr val="0070C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4352" name="Rectangle 5"/>
          <p:cNvSpPr>
            <a:spLocks noChangeArrowheads="1"/>
          </p:cNvSpPr>
          <p:nvPr/>
        </p:nvSpPr>
        <p:spPr bwMode="auto">
          <a:xfrm>
            <a:off x="3266683" y="2628899"/>
            <a:ext cx="457200" cy="342900"/>
          </a:xfrm>
          <a:prstGeom prst="rect">
            <a:avLst/>
          </a:prstGeom>
          <a:solidFill>
            <a:srgbClr val="0070C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4353" name="Rectangle 6"/>
          <p:cNvSpPr>
            <a:spLocks noChangeArrowheads="1"/>
          </p:cNvSpPr>
          <p:nvPr/>
        </p:nvSpPr>
        <p:spPr bwMode="auto">
          <a:xfrm>
            <a:off x="3723883" y="2628899"/>
            <a:ext cx="457200" cy="342900"/>
          </a:xfrm>
          <a:prstGeom prst="rect">
            <a:avLst/>
          </a:prstGeom>
          <a:solidFill>
            <a:srgbClr val="0070C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4354" name="Rectangle 7"/>
          <p:cNvSpPr>
            <a:spLocks noChangeArrowheads="1"/>
          </p:cNvSpPr>
          <p:nvPr/>
        </p:nvSpPr>
        <p:spPr bwMode="auto">
          <a:xfrm>
            <a:off x="4181083" y="2628899"/>
            <a:ext cx="457200" cy="342900"/>
          </a:xfrm>
          <a:prstGeom prst="rect">
            <a:avLst/>
          </a:prstGeom>
          <a:solidFill>
            <a:srgbClr val="0070C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4355" name="Rectangle 8"/>
          <p:cNvSpPr>
            <a:spLocks noChangeArrowheads="1"/>
          </p:cNvSpPr>
          <p:nvPr/>
        </p:nvSpPr>
        <p:spPr bwMode="auto">
          <a:xfrm>
            <a:off x="4638283" y="2628899"/>
            <a:ext cx="457200" cy="342900"/>
          </a:xfrm>
          <a:prstGeom prst="rect">
            <a:avLst/>
          </a:prstGeom>
          <a:solidFill>
            <a:srgbClr val="0070C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4359" name="Rectangle 12"/>
          <p:cNvSpPr>
            <a:spLocks noChangeArrowheads="1"/>
          </p:cNvSpPr>
          <p:nvPr/>
        </p:nvSpPr>
        <p:spPr bwMode="auto">
          <a:xfrm>
            <a:off x="5105400" y="2628899"/>
            <a:ext cx="457200" cy="342900"/>
          </a:xfrm>
          <a:prstGeom prst="rect">
            <a:avLst/>
          </a:prstGeom>
          <a:solidFill>
            <a:srgbClr val="0070C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4360" name="Rectangle 13"/>
          <p:cNvSpPr>
            <a:spLocks noChangeArrowheads="1"/>
          </p:cNvSpPr>
          <p:nvPr/>
        </p:nvSpPr>
        <p:spPr bwMode="auto">
          <a:xfrm>
            <a:off x="5562600" y="2628899"/>
            <a:ext cx="457200" cy="342900"/>
          </a:xfrm>
          <a:prstGeom prst="rect">
            <a:avLst/>
          </a:prstGeom>
          <a:solidFill>
            <a:srgbClr val="0070C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4361" name="Rectangle 14"/>
          <p:cNvSpPr>
            <a:spLocks noChangeArrowheads="1"/>
          </p:cNvSpPr>
          <p:nvPr/>
        </p:nvSpPr>
        <p:spPr bwMode="auto">
          <a:xfrm>
            <a:off x="6019800" y="2628899"/>
            <a:ext cx="457200" cy="342900"/>
          </a:xfrm>
          <a:prstGeom prst="rect">
            <a:avLst/>
          </a:prstGeom>
          <a:solidFill>
            <a:srgbClr val="0070C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cxnSp>
        <p:nvCxnSpPr>
          <p:cNvPr id="14362" name="Straight Arrow Connector 44"/>
          <p:cNvCxnSpPr>
            <a:cxnSpLocks noChangeShapeType="1"/>
            <a:stCxn id="14350" idx="0"/>
          </p:cNvCxnSpPr>
          <p:nvPr/>
        </p:nvCxnSpPr>
        <p:spPr bwMode="auto">
          <a:xfrm rot="16200000" flipV="1">
            <a:off x="2266558" y="2314574"/>
            <a:ext cx="400050" cy="2286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63" name="Straight Arrow Connector 46"/>
          <p:cNvCxnSpPr>
            <a:cxnSpLocks noChangeShapeType="1"/>
          </p:cNvCxnSpPr>
          <p:nvPr/>
        </p:nvCxnSpPr>
        <p:spPr bwMode="auto">
          <a:xfrm rot="5400000" flipH="1" flipV="1">
            <a:off x="2257033" y="2076449"/>
            <a:ext cx="1028700" cy="762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64" name="Straight Arrow Connector 48"/>
          <p:cNvCxnSpPr>
            <a:cxnSpLocks noChangeShapeType="1"/>
            <a:stCxn id="14351" idx="0"/>
          </p:cNvCxnSpPr>
          <p:nvPr/>
        </p:nvCxnSpPr>
        <p:spPr bwMode="auto">
          <a:xfrm rot="16200000" flipV="1">
            <a:off x="2761858" y="2352674"/>
            <a:ext cx="400050" cy="1524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65" name="Straight Arrow Connector 50"/>
          <p:cNvCxnSpPr>
            <a:cxnSpLocks noChangeShapeType="1"/>
          </p:cNvCxnSpPr>
          <p:nvPr/>
        </p:nvCxnSpPr>
        <p:spPr bwMode="auto">
          <a:xfrm rot="5400000" flipH="1" flipV="1">
            <a:off x="2714233" y="2076449"/>
            <a:ext cx="1028700" cy="762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66" name="Straight Arrow Connector 54"/>
          <p:cNvCxnSpPr>
            <a:cxnSpLocks noChangeShapeType="1"/>
            <a:stCxn id="14359" idx="0"/>
          </p:cNvCxnSpPr>
          <p:nvPr/>
        </p:nvCxnSpPr>
        <p:spPr bwMode="auto">
          <a:xfrm flipV="1">
            <a:off x="5334000" y="2228849"/>
            <a:ext cx="457200" cy="400051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67" name="Straight Arrow Connector 56"/>
          <p:cNvCxnSpPr>
            <a:cxnSpLocks noChangeShapeType="1"/>
            <a:stCxn id="14360" idx="0"/>
          </p:cNvCxnSpPr>
          <p:nvPr/>
        </p:nvCxnSpPr>
        <p:spPr bwMode="auto">
          <a:xfrm rot="5400000" flipH="1" flipV="1">
            <a:off x="5819775" y="2200274"/>
            <a:ext cx="400050" cy="4572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68" name="Straight Arrow Connector 58"/>
          <p:cNvCxnSpPr>
            <a:cxnSpLocks noChangeShapeType="1"/>
            <a:stCxn id="14359" idx="0"/>
          </p:cNvCxnSpPr>
          <p:nvPr/>
        </p:nvCxnSpPr>
        <p:spPr bwMode="auto">
          <a:xfrm rot="16200000" flipV="1">
            <a:off x="4591050" y="1885949"/>
            <a:ext cx="1028700" cy="4572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69" name="Straight Arrow Connector 60"/>
          <p:cNvCxnSpPr>
            <a:cxnSpLocks noChangeShapeType="1"/>
            <a:stCxn id="14360" idx="0"/>
          </p:cNvCxnSpPr>
          <p:nvPr/>
        </p:nvCxnSpPr>
        <p:spPr bwMode="auto">
          <a:xfrm rot="16200000" flipV="1">
            <a:off x="5048250" y="1885949"/>
            <a:ext cx="1028700" cy="4572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70" name="TextBox 72"/>
          <p:cNvSpPr txBox="1">
            <a:spLocks noChangeArrowheads="1"/>
          </p:cNvSpPr>
          <p:nvPr/>
        </p:nvSpPr>
        <p:spPr bwMode="auto">
          <a:xfrm>
            <a:off x="4104883" y="1828800"/>
            <a:ext cx="1524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6000" dirty="0">
                <a:solidFill>
                  <a:schemeClr val="bg1"/>
                </a:solidFill>
              </a:rPr>
              <a:t>…</a:t>
            </a:r>
          </a:p>
        </p:txBody>
      </p:sp>
      <p:cxnSp>
        <p:nvCxnSpPr>
          <p:cNvPr id="14371" name="Straight Arrow Connector 79"/>
          <p:cNvCxnSpPr>
            <a:cxnSpLocks noChangeShapeType="1"/>
            <a:stCxn id="14350" idx="2"/>
          </p:cNvCxnSpPr>
          <p:nvPr/>
        </p:nvCxnSpPr>
        <p:spPr bwMode="auto">
          <a:xfrm rot="5400000">
            <a:off x="2304658" y="3095624"/>
            <a:ext cx="400050" cy="1524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72" name="Straight Arrow Connector 81"/>
          <p:cNvCxnSpPr>
            <a:cxnSpLocks noChangeShapeType="1"/>
          </p:cNvCxnSpPr>
          <p:nvPr/>
        </p:nvCxnSpPr>
        <p:spPr bwMode="auto">
          <a:xfrm>
            <a:off x="2733283" y="2971800"/>
            <a:ext cx="2667000" cy="973337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73" name="Straight Arrow Connector 83"/>
          <p:cNvCxnSpPr>
            <a:cxnSpLocks noChangeShapeType="1"/>
            <a:stCxn id="14351" idx="2"/>
          </p:cNvCxnSpPr>
          <p:nvPr/>
        </p:nvCxnSpPr>
        <p:spPr bwMode="auto">
          <a:xfrm rot="5400000">
            <a:off x="2799958" y="3133724"/>
            <a:ext cx="400050" cy="762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74" name="Straight Arrow Connector 85"/>
          <p:cNvCxnSpPr>
            <a:cxnSpLocks noChangeShapeType="1"/>
          </p:cNvCxnSpPr>
          <p:nvPr/>
        </p:nvCxnSpPr>
        <p:spPr bwMode="auto">
          <a:xfrm>
            <a:off x="3190483" y="2971800"/>
            <a:ext cx="2819400" cy="973337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" name="Straight Arrow Connector 2"/>
          <p:cNvCxnSpPr/>
          <p:nvPr/>
        </p:nvCxnSpPr>
        <p:spPr>
          <a:xfrm flipV="1">
            <a:off x="1895083" y="1600200"/>
            <a:ext cx="4343400" cy="1787"/>
          </a:xfrm>
          <a:prstGeom prst="straightConnector1">
            <a:avLst/>
          </a:prstGeom>
          <a:ln w="5715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1895083" y="2202060"/>
            <a:ext cx="4343400" cy="26788"/>
          </a:xfrm>
          <a:prstGeom prst="straightConnector1">
            <a:avLst/>
          </a:prstGeom>
          <a:ln w="5715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1895083" y="3371849"/>
            <a:ext cx="4343400" cy="0"/>
          </a:xfrm>
          <a:prstGeom prst="straightConnector1">
            <a:avLst/>
          </a:prstGeom>
          <a:ln w="5715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1876033" y="3945137"/>
            <a:ext cx="4362450" cy="57149"/>
          </a:xfrm>
          <a:prstGeom prst="straightConnector1">
            <a:avLst/>
          </a:prstGeom>
          <a:ln w="5715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41739" y="42277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62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6429">
        <p:fade/>
      </p:transition>
    </mc:Choice>
    <mc:Fallback xmlns="">
      <p:transition spd="med" advTm="1064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57300" y="1143000"/>
            <a:ext cx="4457700" cy="2724149"/>
            <a:chOff x="685800" y="52849"/>
            <a:chExt cx="7265709" cy="6155397"/>
          </a:xfrm>
        </p:grpSpPr>
        <p:sp>
          <p:nvSpPr>
            <p:cNvPr id="5" name="Right Arrow 4"/>
            <p:cNvSpPr/>
            <p:nvPr/>
          </p:nvSpPr>
          <p:spPr>
            <a:xfrm>
              <a:off x="2414875" y="443681"/>
              <a:ext cx="12954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" name="Right Arrow 5"/>
            <p:cNvSpPr/>
            <p:nvPr/>
          </p:nvSpPr>
          <p:spPr>
            <a:xfrm>
              <a:off x="2414875" y="977081"/>
              <a:ext cx="23622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" name="Right Arrow 6"/>
            <p:cNvSpPr/>
            <p:nvPr/>
          </p:nvSpPr>
          <p:spPr>
            <a:xfrm>
              <a:off x="2414875" y="1510481"/>
              <a:ext cx="19050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" name="Right Arrow 7"/>
            <p:cNvSpPr/>
            <p:nvPr/>
          </p:nvSpPr>
          <p:spPr>
            <a:xfrm>
              <a:off x="2414875" y="2120081"/>
              <a:ext cx="8382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" name="Right Arrow 8"/>
            <p:cNvSpPr/>
            <p:nvPr/>
          </p:nvSpPr>
          <p:spPr>
            <a:xfrm>
              <a:off x="2414875" y="2729681"/>
              <a:ext cx="32766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0" name="Right Arrow 9"/>
            <p:cNvSpPr/>
            <p:nvPr/>
          </p:nvSpPr>
          <p:spPr>
            <a:xfrm>
              <a:off x="2414875" y="4329881"/>
              <a:ext cx="14478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" name="Right Arrow 10"/>
            <p:cNvSpPr/>
            <p:nvPr/>
          </p:nvSpPr>
          <p:spPr>
            <a:xfrm>
              <a:off x="2397667" y="4951772"/>
              <a:ext cx="415536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2397667" y="5625281"/>
              <a:ext cx="12954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>
              <a:off x="3236200" y="52849"/>
              <a:ext cx="3382139" cy="5827972"/>
            </a:xfrm>
            <a:custGeom>
              <a:avLst/>
              <a:gdLst>
                <a:gd name="connsiteX0" fmla="*/ 609269 w 3382139"/>
                <a:gd name="connsiteY0" fmla="*/ 0 h 5827972"/>
                <a:gd name="connsiteX1" fmla="*/ 476533 w 3382139"/>
                <a:gd name="connsiteY1" fmla="*/ 619432 h 5827972"/>
                <a:gd name="connsiteX2" fmla="*/ 1553165 w 3382139"/>
                <a:gd name="connsiteY2" fmla="*/ 1106129 h 5827972"/>
                <a:gd name="connsiteX3" fmla="*/ 1066469 w 3382139"/>
                <a:gd name="connsiteY3" fmla="*/ 1681316 h 5827972"/>
                <a:gd name="connsiteX4" fmla="*/ 34081 w 3382139"/>
                <a:gd name="connsiteY4" fmla="*/ 2300748 h 5827972"/>
                <a:gd name="connsiteX5" fmla="*/ 2452817 w 3382139"/>
                <a:gd name="connsiteY5" fmla="*/ 2831690 h 5827972"/>
                <a:gd name="connsiteX6" fmla="*/ 668262 w 3382139"/>
                <a:gd name="connsiteY6" fmla="*/ 4483509 h 5827972"/>
                <a:gd name="connsiteX7" fmla="*/ 3381965 w 3382139"/>
                <a:gd name="connsiteY7" fmla="*/ 5088193 h 5827972"/>
                <a:gd name="connsiteX8" fmla="*/ 520778 w 3382139"/>
                <a:gd name="connsiteY8" fmla="*/ 5766619 h 5827972"/>
                <a:gd name="connsiteX9" fmla="*/ 461785 w 3382139"/>
                <a:gd name="connsiteY9" fmla="*/ 5796116 h 582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82139" h="5827972">
                  <a:moveTo>
                    <a:pt x="609269" y="0"/>
                  </a:moveTo>
                  <a:cubicBezTo>
                    <a:pt x="464243" y="217538"/>
                    <a:pt x="319217" y="435077"/>
                    <a:pt x="476533" y="619432"/>
                  </a:cubicBezTo>
                  <a:cubicBezTo>
                    <a:pt x="633849" y="803787"/>
                    <a:pt x="1454842" y="929148"/>
                    <a:pt x="1553165" y="1106129"/>
                  </a:cubicBezTo>
                  <a:cubicBezTo>
                    <a:pt x="1651488" y="1283110"/>
                    <a:pt x="1319650" y="1482213"/>
                    <a:pt x="1066469" y="1681316"/>
                  </a:cubicBezTo>
                  <a:cubicBezTo>
                    <a:pt x="813288" y="1880419"/>
                    <a:pt x="-196977" y="2109019"/>
                    <a:pt x="34081" y="2300748"/>
                  </a:cubicBezTo>
                  <a:cubicBezTo>
                    <a:pt x="265139" y="2492477"/>
                    <a:pt x="2347120" y="2467896"/>
                    <a:pt x="2452817" y="2831690"/>
                  </a:cubicBezTo>
                  <a:cubicBezTo>
                    <a:pt x="2558514" y="3195484"/>
                    <a:pt x="513404" y="4107425"/>
                    <a:pt x="668262" y="4483509"/>
                  </a:cubicBezTo>
                  <a:cubicBezTo>
                    <a:pt x="823120" y="4859593"/>
                    <a:pt x="3406546" y="4874341"/>
                    <a:pt x="3381965" y="5088193"/>
                  </a:cubicBezTo>
                  <a:cubicBezTo>
                    <a:pt x="3357384" y="5302045"/>
                    <a:pt x="1007475" y="5648632"/>
                    <a:pt x="520778" y="5766619"/>
                  </a:cubicBezTo>
                  <a:cubicBezTo>
                    <a:pt x="34081" y="5884606"/>
                    <a:pt x="461785" y="5796116"/>
                    <a:pt x="461785" y="5796116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6603764" y="152400"/>
              <a:ext cx="0" cy="5853881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ight Arrow 18"/>
            <p:cNvSpPr/>
            <p:nvPr/>
          </p:nvSpPr>
          <p:spPr>
            <a:xfrm>
              <a:off x="6618339" y="458430"/>
              <a:ext cx="12954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0" name="Right Arrow 19"/>
            <p:cNvSpPr/>
            <p:nvPr/>
          </p:nvSpPr>
          <p:spPr>
            <a:xfrm>
              <a:off x="6618339" y="977081"/>
              <a:ext cx="12954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Right Arrow 20"/>
            <p:cNvSpPr/>
            <p:nvPr/>
          </p:nvSpPr>
          <p:spPr>
            <a:xfrm>
              <a:off x="6603764" y="1510481"/>
              <a:ext cx="12954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2" name="Right Arrow 21"/>
            <p:cNvSpPr/>
            <p:nvPr/>
          </p:nvSpPr>
          <p:spPr>
            <a:xfrm>
              <a:off x="6618339" y="2120081"/>
              <a:ext cx="12954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4" name="Right Arrow 23"/>
            <p:cNvSpPr/>
            <p:nvPr/>
          </p:nvSpPr>
          <p:spPr>
            <a:xfrm>
              <a:off x="6618339" y="2716776"/>
              <a:ext cx="12954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458785" y="2366062"/>
              <a:ext cx="1044318" cy="2360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5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…</a:t>
              </a:r>
            </a:p>
          </p:txBody>
        </p:sp>
        <p:sp>
          <p:nvSpPr>
            <p:cNvPr id="26" name="Right Arrow 25"/>
            <p:cNvSpPr/>
            <p:nvPr/>
          </p:nvSpPr>
          <p:spPr>
            <a:xfrm>
              <a:off x="6593932" y="4329881"/>
              <a:ext cx="12954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7" name="Right Arrow 26"/>
            <p:cNvSpPr/>
            <p:nvPr/>
          </p:nvSpPr>
          <p:spPr>
            <a:xfrm>
              <a:off x="6605546" y="4951772"/>
              <a:ext cx="12954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8" name="Right Arrow 27"/>
            <p:cNvSpPr/>
            <p:nvPr/>
          </p:nvSpPr>
          <p:spPr>
            <a:xfrm>
              <a:off x="6656109" y="5625281"/>
              <a:ext cx="1295400" cy="381000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85800" y="224717"/>
              <a:ext cx="1361030" cy="8330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Thread 0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85800" y="776847"/>
              <a:ext cx="1361030" cy="8330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Thread 1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7923" y="1288749"/>
              <a:ext cx="1361030" cy="8330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Thread 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20214" y="1850728"/>
              <a:ext cx="1361030" cy="8330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Thread 3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20214" y="2382536"/>
              <a:ext cx="1361030" cy="8330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Thread 4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556170" y="2282451"/>
              <a:ext cx="1044318" cy="2360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5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…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37420" y="4120466"/>
              <a:ext cx="1625414" cy="8330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Thread N-3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37420" y="4796742"/>
              <a:ext cx="1625414" cy="8330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Thread N-2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42777" y="5375207"/>
              <a:ext cx="1625414" cy="8330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Thread N-1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053175" y="152399"/>
              <a:ext cx="1065027" cy="9024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Time </a:t>
              </a: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4858086" y="337066"/>
              <a:ext cx="47591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Barrier Synchronization for Tiling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3837237" y="1325854"/>
            <a:ext cx="429963" cy="0"/>
          </a:xfrm>
          <a:prstGeom prst="straightConnector1">
            <a:avLst/>
          </a:prstGeom>
          <a:ln w="508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Audio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248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06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9749">
        <p:fade/>
      </p:transition>
    </mc:Choice>
    <mc:Fallback xmlns="">
      <p:transition spd="med" advTm="497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Outline of Tiling Technique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Identify a tile of global memory contents that are accessed by multiple threads</a:t>
            </a:r>
          </a:p>
          <a:p>
            <a:r>
              <a:rPr lang="en-US" dirty="0" smtClean="0"/>
              <a:t>Load the tile from global memory into on-chip memory</a:t>
            </a:r>
          </a:p>
          <a:p>
            <a:r>
              <a:rPr lang="en-US" dirty="0" smtClean="0"/>
              <a:t>Use barrier synchronization to make sure that all threads are ready to start the phase</a:t>
            </a:r>
          </a:p>
          <a:p>
            <a:r>
              <a:rPr lang="en-US" dirty="0" smtClean="0"/>
              <a:t>Have the multiple threads to access their data from the on-chip memory</a:t>
            </a:r>
          </a:p>
          <a:p>
            <a:r>
              <a:rPr lang="en-US" dirty="0" smtClean="0"/>
              <a:t>Use barrier synchronization to make sure that all threads have completed the current phase</a:t>
            </a:r>
          </a:p>
          <a:p>
            <a:r>
              <a:rPr lang="en-US" dirty="0" smtClean="0"/>
              <a:t>Move on to the next tile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1536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6096000" y="4686300"/>
            <a:ext cx="1905000" cy="3429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12FF247A-3280-4619-877B-3E9C99B72D4A}" type="slidenum">
              <a:rPr lang="en-US" sz="1400">
                <a:latin typeface="Times New Roman" pitchFamily="18" charset="0"/>
              </a:rPr>
              <a:pPr eaLnBrk="1" hangingPunct="1"/>
              <a:t>12</a:t>
            </a:fld>
            <a:endParaRPr lang="en-US" sz="1400">
              <a:latin typeface="Times New Roman" pitchFamily="18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48500" y="4267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0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4000">
        <p:fade/>
      </p:transition>
    </mc:Choice>
    <mc:Fallback xmlns="">
      <p:transition spd="med" advTm="5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1"/>
          <p:cNvSpPr>
            <a:spLocks noGrp="1"/>
          </p:cNvSpPr>
          <p:nvPr>
            <p:ph type="subTitle" idx="1"/>
          </p:nvPr>
        </p:nvSpPr>
        <p:spPr>
          <a:xfrm>
            <a:off x="281750" y="3550394"/>
            <a:ext cx="6286693" cy="461537"/>
          </a:xfrm>
        </p:spPr>
        <p:txBody>
          <a:bodyPr/>
          <a:lstStyle/>
          <a:p>
            <a:r>
              <a:rPr lang="en-US" dirty="0" smtClean="0"/>
              <a:t>The GPU Teaching Kit is licensed by NVIDIA and the University </a:t>
            </a:r>
            <a:r>
              <a:rPr lang="en-US" dirty="0"/>
              <a:t>of Illinois under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rgbClr val="92D050"/>
                </a:solidFill>
                <a:hlinkClick r:id="rId4"/>
              </a:rPr>
              <a:t>Creative 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Commons Attribution-</a:t>
            </a:r>
            <a:r>
              <a:rPr lang="en-US" dirty="0" err="1">
                <a:solidFill>
                  <a:srgbClr val="92D050"/>
                </a:solidFill>
                <a:hlinkClick r:id="rId4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181352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34200" y="4248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09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326">
        <p:fade/>
      </p:transition>
    </mc:Choice>
    <mc:Fallback xmlns="">
      <p:transition spd="med" advTm="63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understand the motivation and ideas for tiled parallel algorithms </a:t>
            </a:r>
          </a:p>
          <a:p>
            <a:pPr lvl="1"/>
            <a:r>
              <a:rPr lang="en-US" dirty="0" smtClean="0"/>
              <a:t>Reducing the limiting effect of memory </a:t>
            </a:r>
            <a:r>
              <a:rPr lang="en-US" dirty="0"/>
              <a:t>bandwidth </a:t>
            </a:r>
            <a:r>
              <a:rPr lang="en-US" dirty="0" smtClean="0"/>
              <a:t>on parallel </a:t>
            </a:r>
            <a:r>
              <a:rPr lang="en-US" dirty="0"/>
              <a:t>kernel performance</a:t>
            </a:r>
          </a:p>
          <a:p>
            <a:pPr lvl="1"/>
            <a:r>
              <a:rPr lang="en-US" dirty="0"/>
              <a:t>Tiled algorithms and barrier synchronization</a:t>
            </a:r>
          </a:p>
          <a:p>
            <a:pPr lvl="1"/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98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5190">
        <p:fade/>
      </p:transition>
    </mc:Choice>
    <mc:Fallback xmlns="">
      <p:transition spd="med" advTm="351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dirty="0" smtClean="0"/>
              <a:t>Global Memory Access Pattern </a:t>
            </a:r>
            <a:br>
              <a:rPr lang="en-US" dirty="0" smtClean="0"/>
            </a:br>
            <a:r>
              <a:rPr lang="en-US" dirty="0" smtClean="0"/>
              <a:t>of the Basic Matrix Multiplication Kernel</a:t>
            </a:r>
          </a:p>
        </p:txBody>
      </p:sp>
      <p:sp>
        <p:nvSpPr>
          <p:cNvPr id="10243" name="Rectangle 3"/>
          <p:cNvSpPr>
            <a:spLocks noChangeArrowheads="1"/>
          </p:cNvSpPr>
          <p:nvPr/>
        </p:nvSpPr>
        <p:spPr bwMode="auto">
          <a:xfrm>
            <a:off x="6858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44" name="Rectangle 4"/>
          <p:cNvSpPr>
            <a:spLocks noChangeArrowheads="1"/>
          </p:cNvSpPr>
          <p:nvPr/>
        </p:nvSpPr>
        <p:spPr bwMode="auto">
          <a:xfrm>
            <a:off x="11430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45" name="Rectangle 5"/>
          <p:cNvSpPr>
            <a:spLocks noChangeArrowheads="1"/>
          </p:cNvSpPr>
          <p:nvPr/>
        </p:nvSpPr>
        <p:spPr bwMode="auto">
          <a:xfrm>
            <a:off x="16002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46" name="Rectangle 6"/>
          <p:cNvSpPr>
            <a:spLocks noChangeArrowheads="1"/>
          </p:cNvSpPr>
          <p:nvPr/>
        </p:nvSpPr>
        <p:spPr bwMode="auto">
          <a:xfrm>
            <a:off x="20574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47" name="Rectangle 7"/>
          <p:cNvSpPr>
            <a:spLocks noChangeArrowheads="1"/>
          </p:cNvSpPr>
          <p:nvPr/>
        </p:nvSpPr>
        <p:spPr bwMode="auto">
          <a:xfrm>
            <a:off x="25146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48" name="Rectangle 8"/>
          <p:cNvSpPr>
            <a:spLocks noChangeArrowheads="1"/>
          </p:cNvSpPr>
          <p:nvPr/>
        </p:nvSpPr>
        <p:spPr bwMode="auto">
          <a:xfrm>
            <a:off x="29718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49" name="Rectangle 9"/>
          <p:cNvSpPr>
            <a:spLocks noChangeArrowheads="1"/>
          </p:cNvSpPr>
          <p:nvPr/>
        </p:nvSpPr>
        <p:spPr bwMode="auto">
          <a:xfrm>
            <a:off x="34290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50" name="Rectangle 10"/>
          <p:cNvSpPr>
            <a:spLocks noChangeArrowheads="1"/>
          </p:cNvSpPr>
          <p:nvPr/>
        </p:nvSpPr>
        <p:spPr bwMode="auto">
          <a:xfrm>
            <a:off x="38862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51" name="Rectangle 11"/>
          <p:cNvSpPr>
            <a:spLocks noChangeArrowheads="1"/>
          </p:cNvSpPr>
          <p:nvPr/>
        </p:nvSpPr>
        <p:spPr bwMode="auto">
          <a:xfrm>
            <a:off x="43434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52" name="Rectangle 12"/>
          <p:cNvSpPr>
            <a:spLocks noChangeArrowheads="1"/>
          </p:cNvSpPr>
          <p:nvPr/>
        </p:nvSpPr>
        <p:spPr bwMode="auto">
          <a:xfrm>
            <a:off x="48006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53" name="Rectangle 13"/>
          <p:cNvSpPr>
            <a:spLocks noChangeArrowheads="1"/>
          </p:cNvSpPr>
          <p:nvPr/>
        </p:nvSpPr>
        <p:spPr bwMode="auto">
          <a:xfrm>
            <a:off x="52578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54" name="Rectangle 14"/>
          <p:cNvSpPr>
            <a:spLocks noChangeArrowheads="1"/>
          </p:cNvSpPr>
          <p:nvPr/>
        </p:nvSpPr>
        <p:spPr bwMode="auto">
          <a:xfrm>
            <a:off x="5715000" y="1996737"/>
            <a:ext cx="457200" cy="342900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55" name="Oval 22"/>
          <p:cNvSpPr>
            <a:spLocks noChangeArrowheads="1"/>
          </p:cNvSpPr>
          <p:nvPr/>
        </p:nvSpPr>
        <p:spPr bwMode="auto">
          <a:xfrm>
            <a:off x="1371600" y="3104138"/>
            <a:ext cx="1447800" cy="1372612"/>
          </a:xfrm>
          <a:prstGeom prst="ellipse">
            <a:avLst/>
          </a:prstGeom>
          <a:solidFill>
            <a:srgbClr val="00B8FF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  <a:p>
            <a:r>
              <a:rPr lang="en-US" sz="1200" dirty="0"/>
              <a:t>Thread 1</a:t>
            </a:r>
          </a:p>
        </p:txBody>
      </p:sp>
      <p:sp>
        <p:nvSpPr>
          <p:cNvPr id="10256" name="Oval 23"/>
          <p:cNvSpPr>
            <a:spLocks noChangeArrowheads="1"/>
          </p:cNvSpPr>
          <p:nvPr/>
        </p:nvSpPr>
        <p:spPr bwMode="auto">
          <a:xfrm>
            <a:off x="3314700" y="3104137"/>
            <a:ext cx="1447800" cy="1372612"/>
          </a:xfrm>
          <a:prstGeom prst="ellipse">
            <a:avLst/>
          </a:prstGeom>
          <a:solidFill>
            <a:srgbClr val="00B8FF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  <a:p>
            <a:r>
              <a:rPr lang="en-US" sz="1200" dirty="0"/>
              <a:t>Thread 2</a:t>
            </a:r>
          </a:p>
        </p:txBody>
      </p:sp>
      <p:cxnSp>
        <p:nvCxnSpPr>
          <p:cNvPr id="10257" name="Straight Arrow Connector 25"/>
          <p:cNvCxnSpPr>
            <a:cxnSpLocks noChangeShapeType="1"/>
            <a:stCxn id="10243" idx="2"/>
            <a:endCxn id="10255" idx="1"/>
          </p:cNvCxnSpPr>
          <p:nvPr/>
        </p:nvCxnSpPr>
        <p:spPr bwMode="auto">
          <a:xfrm>
            <a:off x="914401" y="2339638"/>
            <a:ext cx="669225" cy="965515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58" name="Straight Arrow Connector 37"/>
          <p:cNvCxnSpPr>
            <a:cxnSpLocks noChangeShapeType="1"/>
          </p:cNvCxnSpPr>
          <p:nvPr/>
        </p:nvCxnSpPr>
        <p:spPr bwMode="auto">
          <a:xfrm>
            <a:off x="1447800" y="2339637"/>
            <a:ext cx="304800" cy="85725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59" name="TextBox 72"/>
          <p:cNvSpPr txBox="1">
            <a:spLocks noChangeArrowheads="1"/>
          </p:cNvSpPr>
          <p:nvPr/>
        </p:nvSpPr>
        <p:spPr bwMode="auto">
          <a:xfrm>
            <a:off x="5116513" y="2911138"/>
            <a:ext cx="1524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6000" dirty="0">
                <a:solidFill>
                  <a:schemeClr val="bg1"/>
                </a:solidFill>
              </a:rPr>
              <a:t>…</a:t>
            </a:r>
          </a:p>
        </p:txBody>
      </p:sp>
      <p:cxnSp>
        <p:nvCxnSpPr>
          <p:cNvPr id="10261" name="Straight Arrow Connector 48"/>
          <p:cNvCxnSpPr>
            <a:cxnSpLocks noChangeShapeType="1"/>
            <a:stCxn id="10245" idx="2"/>
          </p:cNvCxnSpPr>
          <p:nvPr/>
        </p:nvCxnSpPr>
        <p:spPr bwMode="auto">
          <a:xfrm>
            <a:off x="1828800" y="2339637"/>
            <a:ext cx="76200" cy="7645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62" name="Straight Arrow Connector 50"/>
          <p:cNvCxnSpPr>
            <a:cxnSpLocks noChangeShapeType="1"/>
            <a:stCxn id="10246" idx="2"/>
            <a:endCxn id="10255" idx="0"/>
          </p:cNvCxnSpPr>
          <p:nvPr/>
        </p:nvCxnSpPr>
        <p:spPr bwMode="auto">
          <a:xfrm flipH="1">
            <a:off x="2095500" y="2339638"/>
            <a:ext cx="190500" cy="764501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63" name="Straight Arrow Connector 52"/>
          <p:cNvCxnSpPr>
            <a:cxnSpLocks noChangeShapeType="1"/>
            <a:stCxn id="10247" idx="2"/>
          </p:cNvCxnSpPr>
          <p:nvPr/>
        </p:nvCxnSpPr>
        <p:spPr bwMode="auto">
          <a:xfrm flipH="1">
            <a:off x="2209800" y="2339637"/>
            <a:ext cx="533400" cy="7645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64" name="Straight Arrow Connector 54"/>
          <p:cNvCxnSpPr>
            <a:cxnSpLocks noChangeShapeType="1"/>
            <a:stCxn id="10248" idx="2"/>
          </p:cNvCxnSpPr>
          <p:nvPr/>
        </p:nvCxnSpPr>
        <p:spPr bwMode="auto">
          <a:xfrm flipH="1">
            <a:off x="2362200" y="2339638"/>
            <a:ext cx="838200" cy="812125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65" name="Straight Arrow Connector 56"/>
          <p:cNvCxnSpPr>
            <a:cxnSpLocks noChangeShapeType="1"/>
            <a:stCxn id="10249" idx="2"/>
          </p:cNvCxnSpPr>
          <p:nvPr/>
        </p:nvCxnSpPr>
        <p:spPr bwMode="auto">
          <a:xfrm flipH="1">
            <a:off x="2514600" y="2339637"/>
            <a:ext cx="1143000" cy="85725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66" name="Straight Arrow Connector 59"/>
          <p:cNvCxnSpPr>
            <a:cxnSpLocks noChangeShapeType="1"/>
            <a:stCxn id="10250" idx="2"/>
            <a:endCxn id="10255" idx="7"/>
          </p:cNvCxnSpPr>
          <p:nvPr/>
        </p:nvCxnSpPr>
        <p:spPr bwMode="auto">
          <a:xfrm flipH="1">
            <a:off x="2607376" y="2339638"/>
            <a:ext cx="1507425" cy="965515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67" name="Straight Arrow Connector 61"/>
          <p:cNvCxnSpPr>
            <a:cxnSpLocks noChangeShapeType="1"/>
            <a:stCxn id="10251" idx="2"/>
          </p:cNvCxnSpPr>
          <p:nvPr/>
        </p:nvCxnSpPr>
        <p:spPr bwMode="auto">
          <a:xfrm flipH="1">
            <a:off x="2514600" y="2339637"/>
            <a:ext cx="2057400" cy="85725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68" name="Straight Arrow Connector 64"/>
          <p:cNvCxnSpPr>
            <a:cxnSpLocks noChangeShapeType="1"/>
            <a:stCxn id="10252" idx="2"/>
            <a:endCxn id="10255" idx="7"/>
          </p:cNvCxnSpPr>
          <p:nvPr/>
        </p:nvCxnSpPr>
        <p:spPr bwMode="auto">
          <a:xfrm flipH="1">
            <a:off x="2607376" y="2339638"/>
            <a:ext cx="2421825" cy="965515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69" name="Straight Arrow Connector 68"/>
          <p:cNvCxnSpPr>
            <a:cxnSpLocks noChangeShapeType="1"/>
            <a:stCxn id="10243" idx="2"/>
            <a:endCxn id="10256" idx="1"/>
          </p:cNvCxnSpPr>
          <p:nvPr/>
        </p:nvCxnSpPr>
        <p:spPr bwMode="auto">
          <a:xfrm>
            <a:off x="914401" y="2339637"/>
            <a:ext cx="2612325" cy="965514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70" name="Straight Arrow Connector 75"/>
          <p:cNvCxnSpPr>
            <a:cxnSpLocks noChangeShapeType="1"/>
            <a:stCxn id="10244" idx="2"/>
          </p:cNvCxnSpPr>
          <p:nvPr/>
        </p:nvCxnSpPr>
        <p:spPr bwMode="auto">
          <a:xfrm>
            <a:off x="1371600" y="2339637"/>
            <a:ext cx="2247900" cy="9144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71" name="Straight Arrow Connector 78"/>
          <p:cNvCxnSpPr>
            <a:cxnSpLocks noChangeShapeType="1"/>
            <a:stCxn id="10245" idx="2"/>
          </p:cNvCxnSpPr>
          <p:nvPr/>
        </p:nvCxnSpPr>
        <p:spPr bwMode="auto">
          <a:xfrm>
            <a:off x="1828800" y="2339637"/>
            <a:ext cx="1828800" cy="85725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72" name="Straight Arrow Connector 81"/>
          <p:cNvCxnSpPr>
            <a:cxnSpLocks noChangeShapeType="1"/>
            <a:stCxn id="10246" idx="2"/>
          </p:cNvCxnSpPr>
          <p:nvPr/>
        </p:nvCxnSpPr>
        <p:spPr bwMode="auto">
          <a:xfrm>
            <a:off x="2286001" y="2339638"/>
            <a:ext cx="1532287" cy="812125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73" name="Straight Arrow Connector 83"/>
          <p:cNvCxnSpPr>
            <a:cxnSpLocks noChangeShapeType="1"/>
            <a:stCxn id="10247" idx="2"/>
          </p:cNvCxnSpPr>
          <p:nvPr/>
        </p:nvCxnSpPr>
        <p:spPr bwMode="auto">
          <a:xfrm>
            <a:off x="2743200" y="2339637"/>
            <a:ext cx="1143000" cy="7645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74" name="Straight Arrow Connector 85"/>
          <p:cNvCxnSpPr>
            <a:cxnSpLocks noChangeShapeType="1"/>
            <a:stCxn id="10248" idx="2"/>
          </p:cNvCxnSpPr>
          <p:nvPr/>
        </p:nvCxnSpPr>
        <p:spPr bwMode="auto">
          <a:xfrm>
            <a:off x="3200400" y="2339637"/>
            <a:ext cx="685800" cy="7645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75" name="Straight Arrow Connector 87"/>
          <p:cNvCxnSpPr>
            <a:cxnSpLocks noChangeShapeType="1"/>
            <a:stCxn id="10249" idx="2"/>
            <a:endCxn id="10256" idx="0"/>
          </p:cNvCxnSpPr>
          <p:nvPr/>
        </p:nvCxnSpPr>
        <p:spPr bwMode="auto">
          <a:xfrm>
            <a:off x="3657600" y="2339637"/>
            <a:ext cx="381000" cy="7645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76" name="Straight Arrow Connector 89"/>
          <p:cNvCxnSpPr>
            <a:cxnSpLocks noChangeShapeType="1"/>
            <a:stCxn id="10250" idx="2"/>
          </p:cNvCxnSpPr>
          <p:nvPr/>
        </p:nvCxnSpPr>
        <p:spPr bwMode="auto">
          <a:xfrm>
            <a:off x="4114800" y="2339637"/>
            <a:ext cx="0" cy="7645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77" name="Straight Arrow Connector 91"/>
          <p:cNvCxnSpPr>
            <a:cxnSpLocks noChangeShapeType="1"/>
            <a:stCxn id="10251" idx="2"/>
          </p:cNvCxnSpPr>
          <p:nvPr/>
        </p:nvCxnSpPr>
        <p:spPr bwMode="auto">
          <a:xfrm flipH="1">
            <a:off x="4246562" y="2339638"/>
            <a:ext cx="325438" cy="812125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78" name="Straight Arrow Connector 93"/>
          <p:cNvCxnSpPr>
            <a:cxnSpLocks noChangeShapeType="1"/>
            <a:stCxn id="10253" idx="2"/>
          </p:cNvCxnSpPr>
          <p:nvPr/>
        </p:nvCxnSpPr>
        <p:spPr bwMode="auto">
          <a:xfrm flipH="1">
            <a:off x="2743200" y="2339638"/>
            <a:ext cx="2743200" cy="1079331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79" name="Straight Arrow Connector 95"/>
          <p:cNvCxnSpPr>
            <a:cxnSpLocks noChangeShapeType="1"/>
            <a:stCxn id="10254" idx="2"/>
          </p:cNvCxnSpPr>
          <p:nvPr/>
        </p:nvCxnSpPr>
        <p:spPr bwMode="auto">
          <a:xfrm flipH="1">
            <a:off x="2705100" y="2339638"/>
            <a:ext cx="3238500" cy="1079331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80" name="Straight Arrow Connector 97"/>
          <p:cNvCxnSpPr>
            <a:cxnSpLocks noChangeShapeType="1"/>
            <a:stCxn id="10252" idx="2"/>
          </p:cNvCxnSpPr>
          <p:nvPr/>
        </p:nvCxnSpPr>
        <p:spPr bwMode="auto">
          <a:xfrm flipH="1">
            <a:off x="4343400" y="2339637"/>
            <a:ext cx="685800" cy="85725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81" name="Straight Arrow Connector 99"/>
          <p:cNvCxnSpPr>
            <a:cxnSpLocks noChangeShapeType="1"/>
            <a:stCxn id="10253" idx="2"/>
          </p:cNvCxnSpPr>
          <p:nvPr/>
        </p:nvCxnSpPr>
        <p:spPr bwMode="auto">
          <a:xfrm flipH="1">
            <a:off x="4409282" y="2339637"/>
            <a:ext cx="1077119" cy="85725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282" name="Straight Arrow Connector 101"/>
          <p:cNvCxnSpPr>
            <a:cxnSpLocks noChangeShapeType="1"/>
            <a:stCxn id="10254" idx="2"/>
            <a:endCxn id="10256" idx="7"/>
          </p:cNvCxnSpPr>
          <p:nvPr/>
        </p:nvCxnSpPr>
        <p:spPr bwMode="auto">
          <a:xfrm flipH="1">
            <a:off x="4550476" y="2339637"/>
            <a:ext cx="1393125" cy="965514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4" name="TextBox 53"/>
          <p:cNvSpPr txBox="1"/>
          <p:nvPr/>
        </p:nvSpPr>
        <p:spPr>
          <a:xfrm>
            <a:off x="381000" y="1327630"/>
            <a:ext cx="166584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  <a:latin typeface="Palatino" pitchFamily="18" charset="0"/>
              </a:rPr>
              <a:t>Global Memory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86600" y="4248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9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2749">
        <p:fade/>
      </p:transition>
    </mc:Choice>
    <mc:Fallback xmlns="">
      <p:transition spd="med" advTm="427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Tiling/Blocking - Basic Idea</a:t>
            </a:r>
          </a:p>
        </p:txBody>
      </p:sp>
      <p:sp>
        <p:nvSpPr>
          <p:cNvPr id="10284" name="Rectangle 3"/>
          <p:cNvSpPr>
            <a:spLocks noChangeArrowheads="1"/>
          </p:cNvSpPr>
          <p:nvPr/>
        </p:nvSpPr>
        <p:spPr bwMode="auto">
          <a:xfrm>
            <a:off x="7653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85" name="Rectangle 4"/>
          <p:cNvSpPr>
            <a:spLocks noChangeArrowheads="1"/>
          </p:cNvSpPr>
          <p:nvPr/>
        </p:nvSpPr>
        <p:spPr bwMode="auto">
          <a:xfrm>
            <a:off x="12225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86" name="Rectangle 5"/>
          <p:cNvSpPr>
            <a:spLocks noChangeArrowheads="1"/>
          </p:cNvSpPr>
          <p:nvPr/>
        </p:nvSpPr>
        <p:spPr bwMode="auto">
          <a:xfrm>
            <a:off x="16797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87" name="Rectangle 6"/>
          <p:cNvSpPr>
            <a:spLocks noChangeArrowheads="1"/>
          </p:cNvSpPr>
          <p:nvPr/>
        </p:nvSpPr>
        <p:spPr bwMode="auto">
          <a:xfrm>
            <a:off x="21369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88" name="Rectangle 7"/>
          <p:cNvSpPr>
            <a:spLocks noChangeArrowheads="1"/>
          </p:cNvSpPr>
          <p:nvPr/>
        </p:nvSpPr>
        <p:spPr bwMode="auto">
          <a:xfrm>
            <a:off x="25941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89" name="Rectangle 8"/>
          <p:cNvSpPr>
            <a:spLocks noChangeArrowheads="1"/>
          </p:cNvSpPr>
          <p:nvPr/>
        </p:nvSpPr>
        <p:spPr bwMode="auto">
          <a:xfrm>
            <a:off x="30513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0" name="Rectangle 9"/>
          <p:cNvSpPr>
            <a:spLocks noChangeArrowheads="1"/>
          </p:cNvSpPr>
          <p:nvPr/>
        </p:nvSpPr>
        <p:spPr bwMode="auto">
          <a:xfrm>
            <a:off x="35085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1" name="Rectangle 10"/>
          <p:cNvSpPr>
            <a:spLocks noChangeArrowheads="1"/>
          </p:cNvSpPr>
          <p:nvPr/>
        </p:nvSpPr>
        <p:spPr bwMode="auto">
          <a:xfrm>
            <a:off x="39657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2" name="Rectangle 11"/>
          <p:cNvSpPr>
            <a:spLocks noChangeArrowheads="1"/>
          </p:cNvSpPr>
          <p:nvPr/>
        </p:nvSpPr>
        <p:spPr bwMode="auto">
          <a:xfrm>
            <a:off x="44229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3" name="Rectangle 12"/>
          <p:cNvSpPr>
            <a:spLocks noChangeArrowheads="1"/>
          </p:cNvSpPr>
          <p:nvPr/>
        </p:nvSpPr>
        <p:spPr bwMode="auto">
          <a:xfrm>
            <a:off x="48801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4" name="Rectangle 13"/>
          <p:cNvSpPr>
            <a:spLocks noChangeArrowheads="1"/>
          </p:cNvSpPr>
          <p:nvPr/>
        </p:nvSpPr>
        <p:spPr bwMode="auto">
          <a:xfrm>
            <a:off x="53373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5" name="Rectangle 14"/>
          <p:cNvSpPr>
            <a:spLocks noChangeArrowheads="1"/>
          </p:cNvSpPr>
          <p:nvPr/>
        </p:nvSpPr>
        <p:spPr bwMode="auto">
          <a:xfrm>
            <a:off x="5794581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6" name="Oval 22"/>
          <p:cNvSpPr>
            <a:spLocks noChangeArrowheads="1"/>
          </p:cNvSpPr>
          <p:nvPr/>
        </p:nvSpPr>
        <p:spPr bwMode="auto">
          <a:xfrm>
            <a:off x="1222581" y="2254849"/>
            <a:ext cx="1447800" cy="1295400"/>
          </a:xfrm>
          <a:prstGeom prst="ellipse">
            <a:avLst/>
          </a:prstGeom>
          <a:solidFill>
            <a:srgbClr val="00B8FF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  <a:p>
            <a:r>
              <a:rPr lang="en-US" sz="1200" dirty="0"/>
              <a:t>Thread 1</a:t>
            </a:r>
          </a:p>
        </p:txBody>
      </p:sp>
      <p:sp>
        <p:nvSpPr>
          <p:cNvPr id="10297" name="Oval 23"/>
          <p:cNvSpPr>
            <a:spLocks noChangeArrowheads="1"/>
          </p:cNvSpPr>
          <p:nvPr/>
        </p:nvSpPr>
        <p:spPr bwMode="auto">
          <a:xfrm>
            <a:off x="3775281" y="2241669"/>
            <a:ext cx="1447800" cy="1295400"/>
          </a:xfrm>
          <a:prstGeom prst="ellipse">
            <a:avLst/>
          </a:prstGeom>
          <a:solidFill>
            <a:srgbClr val="00B8FF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  <a:p>
            <a:r>
              <a:rPr lang="en-US" sz="1200" dirty="0"/>
              <a:t>Thread 2</a:t>
            </a:r>
          </a:p>
        </p:txBody>
      </p:sp>
      <p:sp>
        <p:nvSpPr>
          <p:cNvPr id="10298" name="TextBox 72"/>
          <p:cNvSpPr txBox="1">
            <a:spLocks noChangeArrowheads="1"/>
          </p:cNvSpPr>
          <p:nvPr/>
        </p:nvSpPr>
        <p:spPr bwMode="auto">
          <a:xfrm>
            <a:off x="5337381" y="1886887"/>
            <a:ext cx="1524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60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0299" name="Rectangle 3"/>
          <p:cNvSpPr>
            <a:spLocks noChangeArrowheads="1"/>
          </p:cNvSpPr>
          <p:nvPr/>
        </p:nvSpPr>
        <p:spPr bwMode="auto">
          <a:xfrm>
            <a:off x="2365581" y="1723204"/>
            <a:ext cx="457200" cy="409074"/>
          </a:xfrm>
          <a:prstGeom prst="rect">
            <a:avLst/>
          </a:prstGeom>
          <a:solidFill>
            <a:srgbClr val="FF000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300" name="Rectangle 4"/>
          <p:cNvSpPr>
            <a:spLocks noChangeArrowheads="1"/>
          </p:cNvSpPr>
          <p:nvPr/>
        </p:nvSpPr>
        <p:spPr bwMode="auto">
          <a:xfrm>
            <a:off x="2822781" y="1723204"/>
            <a:ext cx="457200" cy="409074"/>
          </a:xfrm>
          <a:prstGeom prst="rect">
            <a:avLst/>
          </a:prstGeom>
          <a:solidFill>
            <a:srgbClr val="FF000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301" name="Rectangle 5"/>
          <p:cNvSpPr>
            <a:spLocks noChangeArrowheads="1"/>
          </p:cNvSpPr>
          <p:nvPr/>
        </p:nvSpPr>
        <p:spPr bwMode="auto">
          <a:xfrm>
            <a:off x="3279981" y="1723204"/>
            <a:ext cx="457200" cy="409074"/>
          </a:xfrm>
          <a:prstGeom prst="rect">
            <a:avLst/>
          </a:prstGeom>
          <a:solidFill>
            <a:srgbClr val="FF000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302" name="Rectangle 6"/>
          <p:cNvSpPr>
            <a:spLocks noChangeArrowheads="1"/>
          </p:cNvSpPr>
          <p:nvPr/>
        </p:nvSpPr>
        <p:spPr bwMode="auto">
          <a:xfrm>
            <a:off x="3737181" y="1723204"/>
            <a:ext cx="457200" cy="409074"/>
          </a:xfrm>
          <a:prstGeom prst="rect">
            <a:avLst/>
          </a:prstGeom>
          <a:solidFill>
            <a:srgbClr val="FF000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cxnSp>
        <p:nvCxnSpPr>
          <p:cNvPr id="10303" name="Straight Arrow Connector 74"/>
          <p:cNvCxnSpPr>
            <a:cxnSpLocks noChangeShapeType="1"/>
            <a:stCxn id="10284" idx="2"/>
            <a:endCxn id="10299" idx="0"/>
          </p:cNvCxnSpPr>
          <p:nvPr/>
        </p:nvCxnSpPr>
        <p:spPr bwMode="auto">
          <a:xfrm>
            <a:off x="993981" y="1560778"/>
            <a:ext cx="1600200" cy="162426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04" name="Straight Arrow Connector 76"/>
          <p:cNvCxnSpPr>
            <a:cxnSpLocks noChangeShapeType="1"/>
            <a:stCxn id="10285" idx="2"/>
            <a:endCxn id="10300" idx="0"/>
          </p:cNvCxnSpPr>
          <p:nvPr/>
        </p:nvCxnSpPr>
        <p:spPr bwMode="auto">
          <a:xfrm>
            <a:off x="1451181" y="1560778"/>
            <a:ext cx="1600200" cy="162426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05" name="Straight Arrow Connector 78"/>
          <p:cNvCxnSpPr>
            <a:cxnSpLocks noChangeShapeType="1"/>
            <a:stCxn id="10286" idx="2"/>
            <a:endCxn id="10301" idx="0"/>
          </p:cNvCxnSpPr>
          <p:nvPr/>
        </p:nvCxnSpPr>
        <p:spPr bwMode="auto">
          <a:xfrm>
            <a:off x="1908381" y="1560778"/>
            <a:ext cx="1600200" cy="162426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06" name="Straight Arrow Connector 80"/>
          <p:cNvCxnSpPr>
            <a:cxnSpLocks noChangeShapeType="1"/>
            <a:endCxn id="10302" idx="0"/>
          </p:cNvCxnSpPr>
          <p:nvPr/>
        </p:nvCxnSpPr>
        <p:spPr bwMode="auto">
          <a:xfrm>
            <a:off x="2517981" y="1494604"/>
            <a:ext cx="1447800" cy="22860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1" name="Straight Arrow Connector 90"/>
          <p:cNvCxnSpPr>
            <a:cxnSpLocks noChangeShapeType="1"/>
            <a:stCxn id="10299" idx="2"/>
          </p:cNvCxnSpPr>
          <p:nvPr/>
        </p:nvCxnSpPr>
        <p:spPr bwMode="auto">
          <a:xfrm flipH="1">
            <a:off x="2251281" y="2132278"/>
            <a:ext cx="342900" cy="174082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2" name="Straight Arrow Connector 92"/>
          <p:cNvCxnSpPr>
            <a:cxnSpLocks noChangeShapeType="1"/>
            <a:stCxn id="10300" idx="2"/>
          </p:cNvCxnSpPr>
          <p:nvPr/>
        </p:nvCxnSpPr>
        <p:spPr bwMode="auto">
          <a:xfrm flipH="1">
            <a:off x="2365581" y="2132278"/>
            <a:ext cx="685800" cy="24318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3" name="Straight Arrow Connector 94"/>
          <p:cNvCxnSpPr>
            <a:cxnSpLocks noChangeShapeType="1"/>
            <a:stCxn id="10301" idx="2"/>
            <a:endCxn id="10296" idx="7"/>
          </p:cNvCxnSpPr>
          <p:nvPr/>
        </p:nvCxnSpPr>
        <p:spPr bwMode="auto">
          <a:xfrm flipH="1">
            <a:off x="2458357" y="2132278"/>
            <a:ext cx="1050225" cy="312278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4" name="Straight Arrow Connector 97"/>
          <p:cNvCxnSpPr>
            <a:cxnSpLocks noChangeShapeType="1"/>
            <a:stCxn id="10302" idx="2"/>
          </p:cNvCxnSpPr>
          <p:nvPr/>
        </p:nvCxnSpPr>
        <p:spPr bwMode="auto">
          <a:xfrm flipH="1">
            <a:off x="2594181" y="2132278"/>
            <a:ext cx="1371600" cy="448176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5" name="Straight Arrow Connector 99"/>
          <p:cNvCxnSpPr>
            <a:cxnSpLocks noChangeShapeType="1"/>
            <a:stCxn id="10299" idx="2"/>
          </p:cNvCxnSpPr>
          <p:nvPr/>
        </p:nvCxnSpPr>
        <p:spPr bwMode="auto">
          <a:xfrm>
            <a:off x="2594181" y="2132278"/>
            <a:ext cx="1274762" cy="348164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6" name="Straight Arrow Connector 101"/>
          <p:cNvCxnSpPr>
            <a:cxnSpLocks noChangeShapeType="1"/>
            <a:stCxn id="10300" idx="2"/>
            <a:endCxn id="10297" idx="1"/>
          </p:cNvCxnSpPr>
          <p:nvPr/>
        </p:nvCxnSpPr>
        <p:spPr bwMode="auto">
          <a:xfrm>
            <a:off x="3051382" y="2132278"/>
            <a:ext cx="935925" cy="299098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7" name="Straight Arrow Connector 103"/>
          <p:cNvCxnSpPr>
            <a:cxnSpLocks noChangeShapeType="1"/>
            <a:stCxn id="10301" idx="2"/>
          </p:cNvCxnSpPr>
          <p:nvPr/>
        </p:nvCxnSpPr>
        <p:spPr bwMode="auto">
          <a:xfrm>
            <a:off x="3508581" y="2132278"/>
            <a:ext cx="571500" cy="24318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8" name="Straight Arrow Connector 105"/>
          <p:cNvCxnSpPr>
            <a:cxnSpLocks noChangeShapeType="1"/>
            <a:stCxn id="10302" idx="2"/>
          </p:cNvCxnSpPr>
          <p:nvPr/>
        </p:nvCxnSpPr>
        <p:spPr bwMode="auto">
          <a:xfrm>
            <a:off x="3965781" y="2132278"/>
            <a:ext cx="228600" cy="174082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TextBox 106"/>
          <p:cNvSpPr txBox="1"/>
          <p:nvPr/>
        </p:nvSpPr>
        <p:spPr>
          <a:xfrm>
            <a:off x="401022" y="666750"/>
            <a:ext cx="1665841" cy="36933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  <a:latin typeface="Palatino" pitchFamily="18" charset="0"/>
              </a:rPr>
              <a:t>Global Memory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457201" y="1789379"/>
            <a:ext cx="1794081" cy="36933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  <a:latin typeface="Palatino" pitchFamily="18" charset="0"/>
              </a:rPr>
              <a:t>On-chip Memory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18260" y="3684042"/>
            <a:ext cx="4962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Divide the global memory content into tiles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Focus the computation of threads on one or a small number of tiles at each point in time  </a:t>
            </a: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248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448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3899">
        <p:fade/>
      </p:transition>
    </mc:Choice>
    <mc:Fallback xmlns="">
      <p:transition spd="med" advTm="938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Tiling/Blocking - Basic Idea</a:t>
            </a:r>
          </a:p>
        </p:txBody>
      </p:sp>
      <p:sp>
        <p:nvSpPr>
          <p:cNvPr id="10284" name="Rectangle 3"/>
          <p:cNvSpPr>
            <a:spLocks noChangeArrowheads="1"/>
          </p:cNvSpPr>
          <p:nvPr/>
        </p:nvSpPr>
        <p:spPr bwMode="auto">
          <a:xfrm>
            <a:off x="7620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85" name="Rectangle 4"/>
          <p:cNvSpPr>
            <a:spLocks noChangeArrowheads="1"/>
          </p:cNvSpPr>
          <p:nvPr/>
        </p:nvSpPr>
        <p:spPr bwMode="auto">
          <a:xfrm>
            <a:off x="12192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86" name="Rectangle 5"/>
          <p:cNvSpPr>
            <a:spLocks noChangeArrowheads="1"/>
          </p:cNvSpPr>
          <p:nvPr/>
        </p:nvSpPr>
        <p:spPr bwMode="auto">
          <a:xfrm>
            <a:off x="16764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87" name="Rectangle 6"/>
          <p:cNvSpPr>
            <a:spLocks noChangeArrowheads="1"/>
          </p:cNvSpPr>
          <p:nvPr/>
        </p:nvSpPr>
        <p:spPr bwMode="auto">
          <a:xfrm>
            <a:off x="21336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88" name="Rectangle 7"/>
          <p:cNvSpPr>
            <a:spLocks noChangeArrowheads="1"/>
          </p:cNvSpPr>
          <p:nvPr/>
        </p:nvSpPr>
        <p:spPr bwMode="auto">
          <a:xfrm>
            <a:off x="25908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89" name="Rectangle 8"/>
          <p:cNvSpPr>
            <a:spLocks noChangeArrowheads="1"/>
          </p:cNvSpPr>
          <p:nvPr/>
        </p:nvSpPr>
        <p:spPr bwMode="auto">
          <a:xfrm>
            <a:off x="30480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0" name="Rectangle 9"/>
          <p:cNvSpPr>
            <a:spLocks noChangeArrowheads="1"/>
          </p:cNvSpPr>
          <p:nvPr/>
        </p:nvSpPr>
        <p:spPr bwMode="auto">
          <a:xfrm>
            <a:off x="35052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1" name="Rectangle 10"/>
          <p:cNvSpPr>
            <a:spLocks noChangeArrowheads="1"/>
          </p:cNvSpPr>
          <p:nvPr/>
        </p:nvSpPr>
        <p:spPr bwMode="auto">
          <a:xfrm>
            <a:off x="39624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2" name="Rectangle 11"/>
          <p:cNvSpPr>
            <a:spLocks noChangeArrowheads="1"/>
          </p:cNvSpPr>
          <p:nvPr/>
        </p:nvSpPr>
        <p:spPr bwMode="auto">
          <a:xfrm>
            <a:off x="44196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3" name="Rectangle 12"/>
          <p:cNvSpPr>
            <a:spLocks noChangeArrowheads="1"/>
          </p:cNvSpPr>
          <p:nvPr/>
        </p:nvSpPr>
        <p:spPr bwMode="auto">
          <a:xfrm>
            <a:off x="48768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4" name="Rectangle 13"/>
          <p:cNvSpPr>
            <a:spLocks noChangeArrowheads="1"/>
          </p:cNvSpPr>
          <p:nvPr/>
        </p:nvSpPr>
        <p:spPr bwMode="auto">
          <a:xfrm>
            <a:off x="53340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5" name="Rectangle 14"/>
          <p:cNvSpPr>
            <a:spLocks noChangeArrowheads="1"/>
          </p:cNvSpPr>
          <p:nvPr/>
        </p:nvSpPr>
        <p:spPr bwMode="auto">
          <a:xfrm>
            <a:off x="5791200" y="1151704"/>
            <a:ext cx="457200" cy="409074"/>
          </a:xfrm>
          <a:prstGeom prst="rect">
            <a:avLst/>
          </a:prstGeom>
          <a:solidFill>
            <a:schemeClr val="accent6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96" name="Oval 22"/>
          <p:cNvSpPr>
            <a:spLocks noChangeArrowheads="1"/>
          </p:cNvSpPr>
          <p:nvPr/>
        </p:nvSpPr>
        <p:spPr bwMode="auto">
          <a:xfrm>
            <a:off x="1219200" y="2254849"/>
            <a:ext cx="1447800" cy="1295400"/>
          </a:xfrm>
          <a:prstGeom prst="ellipse">
            <a:avLst/>
          </a:prstGeom>
          <a:solidFill>
            <a:srgbClr val="00B8FF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  <a:p>
            <a:r>
              <a:rPr lang="en-US" sz="1200" dirty="0"/>
              <a:t>Thread 1</a:t>
            </a:r>
          </a:p>
        </p:txBody>
      </p:sp>
      <p:sp>
        <p:nvSpPr>
          <p:cNvPr id="10297" name="Oval 23"/>
          <p:cNvSpPr>
            <a:spLocks noChangeArrowheads="1"/>
          </p:cNvSpPr>
          <p:nvPr/>
        </p:nvSpPr>
        <p:spPr bwMode="auto">
          <a:xfrm>
            <a:off x="3771900" y="2241669"/>
            <a:ext cx="1447800" cy="1295400"/>
          </a:xfrm>
          <a:prstGeom prst="ellipse">
            <a:avLst/>
          </a:prstGeom>
          <a:solidFill>
            <a:srgbClr val="00B8FF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  <a:p>
            <a:r>
              <a:rPr lang="en-US" sz="1200" dirty="0"/>
              <a:t>Thread 2</a:t>
            </a:r>
          </a:p>
        </p:txBody>
      </p:sp>
      <p:sp>
        <p:nvSpPr>
          <p:cNvPr id="10298" name="TextBox 72"/>
          <p:cNvSpPr txBox="1">
            <a:spLocks noChangeArrowheads="1"/>
          </p:cNvSpPr>
          <p:nvPr/>
        </p:nvSpPr>
        <p:spPr bwMode="auto">
          <a:xfrm>
            <a:off x="5334000" y="1886887"/>
            <a:ext cx="1524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60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0299" name="Rectangle 3"/>
          <p:cNvSpPr>
            <a:spLocks noChangeArrowheads="1"/>
          </p:cNvSpPr>
          <p:nvPr/>
        </p:nvSpPr>
        <p:spPr bwMode="auto">
          <a:xfrm>
            <a:off x="2362200" y="1723204"/>
            <a:ext cx="457200" cy="409074"/>
          </a:xfrm>
          <a:prstGeom prst="rect">
            <a:avLst/>
          </a:prstGeom>
          <a:solidFill>
            <a:srgbClr val="FF000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300" name="Rectangle 4"/>
          <p:cNvSpPr>
            <a:spLocks noChangeArrowheads="1"/>
          </p:cNvSpPr>
          <p:nvPr/>
        </p:nvSpPr>
        <p:spPr bwMode="auto">
          <a:xfrm>
            <a:off x="2819400" y="1723204"/>
            <a:ext cx="457200" cy="409074"/>
          </a:xfrm>
          <a:prstGeom prst="rect">
            <a:avLst/>
          </a:prstGeom>
          <a:solidFill>
            <a:srgbClr val="FF000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301" name="Rectangle 5"/>
          <p:cNvSpPr>
            <a:spLocks noChangeArrowheads="1"/>
          </p:cNvSpPr>
          <p:nvPr/>
        </p:nvSpPr>
        <p:spPr bwMode="auto">
          <a:xfrm>
            <a:off x="3276600" y="1723204"/>
            <a:ext cx="457200" cy="409074"/>
          </a:xfrm>
          <a:prstGeom prst="rect">
            <a:avLst/>
          </a:prstGeom>
          <a:solidFill>
            <a:srgbClr val="FF000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302" name="Rectangle 6"/>
          <p:cNvSpPr>
            <a:spLocks noChangeArrowheads="1"/>
          </p:cNvSpPr>
          <p:nvPr/>
        </p:nvSpPr>
        <p:spPr bwMode="auto">
          <a:xfrm>
            <a:off x="3733800" y="1723204"/>
            <a:ext cx="457200" cy="409074"/>
          </a:xfrm>
          <a:prstGeom prst="rect">
            <a:avLst/>
          </a:prstGeom>
          <a:solidFill>
            <a:srgbClr val="FF000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cxnSp>
        <p:nvCxnSpPr>
          <p:cNvPr id="10307" name="Straight Arrow Connector 82"/>
          <p:cNvCxnSpPr>
            <a:cxnSpLocks noChangeShapeType="1"/>
            <a:stCxn id="10288" idx="2"/>
            <a:endCxn id="10299" idx="0"/>
          </p:cNvCxnSpPr>
          <p:nvPr/>
        </p:nvCxnSpPr>
        <p:spPr bwMode="auto">
          <a:xfrm flipH="1">
            <a:off x="2590800" y="1560778"/>
            <a:ext cx="228600" cy="162426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08" name="Straight Arrow Connector 84"/>
          <p:cNvCxnSpPr>
            <a:cxnSpLocks noChangeShapeType="1"/>
            <a:stCxn id="10289" idx="2"/>
            <a:endCxn id="10300" idx="0"/>
          </p:cNvCxnSpPr>
          <p:nvPr/>
        </p:nvCxnSpPr>
        <p:spPr bwMode="auto">
          <a:xfrm flipH="1">
            <a:off x="3048000" y="1560778"/>
            <a:ext cx="228600" cy="162426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09" name="Straight Arrow Connector 86"/>
          <p:cNvCxnSpPr>
            <a:cxnSpLocks noChangeShapeType="1"/>
            <a:stCxn id="10290" idx="2"/>
            <a:endCxn id="10301" idx="0"/>
          </p:cNvCxnSpPr>
          <p:nvPr/>
        </p:nvCxnSpPr>
        <p:spPr bwMode="auto">
          <a:xfrm flipH="1">
            <a:off x="3505200" y="1560778"/>
            <a:ext cx="228600" cy="162426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0" name="Straight Arrow Connector 88"/>
          <p:cNvCxnSpPr>
            <a:cxnSpLocks noChangeShapeType="1"/>
            <a:stCxn id="10291" idx="2"/>
            <a:endCxn id="10302" idx="0"/>
          </p:cNvCxnSpPr>
          <p:nvPr/>
        </p:nvCxnSpPr>
        <p:spPr bwMode="auto">
          <a:xfrm flipH="1">
            <a:off x="3962400" y="1560778"/>
            <a:ext cx="228600" cy="162426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1" name="Straight Arrow Connector 90"/>
          <p:cNvCxnSpPr>
            <a:cxnSpLocks noChangeShapeType="1"/>
            <a:stCxn id="10299" idx="2"/>
          </p:cNvCxnSpPr>
          <p:nvPr/>
        </p:nvCxnSpPr>
        <p:spPr bwMode="auto">
          <a:xfrm flipH="1">
            <a:off x="2247900" y="2132278"/>
            <a:ext cx="342900" cy="174082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2" name="Straight Arrow Connector 92"/>
          <p:cNvCxnSpPr>
            <a:cxnSpLocks noChangeShapeType="1"/>
            <a:stCxn id="10300" idx="2"/>
          </p:cNvCxnSpPr>
          <p:nvPr/>
        </p:nvCxnSpPr>
        <p:spPr bwMode="auto">
          <a:xfrm flipH="1">
            <a:off x="2362200" y="2132278"/>
            <a:ext cx="685800" cy="24318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3" name="Straight Arrow Connector 94"/>
          <p:cNvCxnSpPr>
            <a:cxnSpLocks noChangeShapeType="1"/>
            <a:stCxn id="10301" idx="2"/>
            <a:endCxn id="10296" idx="7"/>
          </p:cNvCxnSpPr>
          <p:nvPr/>
        </p:nvCxnSpPr>
        <p:spPr bwMode="auto">
          <a:xfrm flipH="1">
            <a:off x="2454976" y="2132278"/>
            <a:ext cx="1050225" cy="312278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4" name="Straight Arrow Connector 97"/>
          <p:cNvCxnSpPr>
            <a:cxnSpLocks noChangeShapeType="1"/>
            <a:stCxn id="10302" idx="2"/>
          </p:cNvCxnSpPr>
          <p:nvPr/>
        </p:nvCxnSpPr>
        <p:spPr bwMode="auto">
          <a:xfrm flipH="1">
            <a:off x="2590800" y="2132278"/>
            <a:ext cx="1371600" cy="448176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5" name="Straight Arrow Connector 99"/>
          <p:cNvCxnSpPr>
            <a:cxnSpLocks noChangeShapeType="1"/>
            <a:stCxn id="10299" idx="2"/>
          </p:cNvCxnSpPr>
          <p:nvPr/>
        </p:nvCxnSpPr>
        <p:spPr bwMode="auto">
          <a:xfrm>
            <a:off x="2590800" y="2132278"/>
            <a:ext cx="1274762" cy="348164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6" name="Straight Arrow Connector 101"/>
          <p:cNvCxnSpPr>
            <a:cxnSpLocks noChangeShapeType="1"/>
            <a:stCxn id="10300" idx="2"/>
            <a:endCxn id="10297" idx="1"/>
          </p:cNvCxnSpPr>
          <p:nvPr/>
        </p:nvCxnSpPr>
        <p:spPr bwMode="auto">
          <a:xfrm>
            <a:off x="3048001" y="2132278"/>
            <a:ext cx="935925" cy="299098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7" name="Straight Arrow Connector 103"/>
          <p:cNvCxnSpPr>
            <a:cxnSpLocks noChangeShapeType="1"/>
            <a:stCxn id="10301" idx="2"/>
          </p:cNvCxnSpPr>
          <p:nvPr/>
        </p:nvCxnSpPr>
        <p:spPr bwMode="auto">
          <a:xfrm>
            <a:off x="3505200" y="2132278"/>
            <a:ext cx="571500" cy="243180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318" name="Straight Arrow Connector 105"/>
          <p:cNvCxnSpPr>
            <a:cxnSpLocks noChangeShapeType="1"/>
            <a:stCxn id="10302" idx="2"/>
          </p:cNvCxnSpPr>
          <p:nvPr/>
        </p:nvCxnSpPr>
        <p:spPr bwMode="auto">
          <a:xfrm>
            <a:off x="3962400" y="2132278"/>
            <a:ext cx="228600" cy="174082"/>
          </a:xfrm>
          <a:prstGeom prst="straightConnector1">
            <a:avLst/>
          </a:prstGeom>
          <a:noFill/>
          <a:ln w="9525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7" name="TextBox 106"/>
          <p:cNvSpPr txBox="1"/>
          <p:nvPr/>
        </p:nvSpPr>
        <p:spPr>
          <a:xfrm>
            <a:off x="401022" y="666750"/>
            <a:ext cx="1665841" cy="36933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  <a:latin typeface="Palatino" pitchFamily="18" charset="0"/>
              </a:rPr>
              <a:t>Global Memory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453820" y="1789379"/>
            <a:ext cx="1794081" cy="36933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  <a:latin typeface="Palatino" pitchFamily="18" charset="0"/>
              </a:rPr>
              <a:t>On-chip Memory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62800" y="4248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14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866">
        <p:fade/>
      </p:transition>
    </mc:Choice>
    <mc:Fallback xmlns="">
      <p:transition spd="med" advTm="17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Basic Concept of Tiling</a:t>
            </a:r>
          </a:p>
        </p:txBody>
      </p:sp>
      <p:sp>
        <p:nvSpPr>
          <p:cNvPr id="11267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 smtClean="0"/>
              <a:t>In a congested traffic system, significant reduction of  vehicles can greatly improve the delay seen by all vehicles</a:t>
            </a:r>
          </a:p>
          <a:p>
            <a:pPr lvl="1"/>
            <a:r>
              <a:rPr lang="en-US" sz="1600" dirty="0">
                <a:solidFill>
                  <a:srgbClr val="6F6F6F"/>
                </a:solidFill>
                <a:ea typeface="+mn-ea"/>
              </a:rPr>
              <a:t>Carpooling for </a:t>
            </a:r>
            <a:r>
              <a:rPr lang="en-US" sz="1600" dirty="0" smtClean="0">
                <a:solidFill>
                  <a:srgbClr val="6F6F6F"/>
                </a:solidFill>
                <a:ea typeface="+mn-ea"/>
              </a:rPr>
              <a:t>commuters</a:t>
            </a:r>
          </a:p>
          <a:p>
            <a:pPr lvl="1"/>
            <a:r>
              <a:rPr lang="en-US" sz="1600" dirty="0" smtClean="0">
                <a:solidFill>
                  <a:srgbClr val="6F6F6F"/>
                </a:solidFill>
                <a:ea typeface="+mn-ea"/>
              </a:rPr>
              <a:t>Tiling </a:t>
            </a:r>
            <a:r>
              <a:rPr lang="en-US" sz="1600" dirty="0">
                <a:solidFill>
                  <a:srgbClr val="6F6F6F"/>
                </a:solidFill>
                <a:ea typeface="+mn-ea"/>
              </a:rPr>
              <a:t>for global memory </a:t>
            </a:r>
            <a:r>
              <a:rPr lang="en-US" sz="1600" dirty="0" smtClean="0">
                <a:solidFill>
                  <a:srgbClr val="6F6F6F"/>
                </a:solidFill>
                <a:ea typeface="+mn-ea"/>
              </a:rPr>
              <a:t>accesses</a:t>
            </a:r>
          </a:p>
          <a:p>
            <a:pPr lvl="2"/>
            <a:r>
              <a:rPr lang="en-US" sz="1600" dirty="0" smtClean="0">
                <a:solidFill>
                  <a:srgbClr val="6F6F6F"/>
                </a:solidFill>
                <a:ea typeface="+mn-ea"/>
              </a:rPr>
              <a:t>drivers </a:t>
            </a:r>
            <a:r>
              <a:rPr lang="en-US" sz="1600" dirty="0">
                <a:solidFill>
                  <a:srgbClr val="6F6F6F"/>
                </a:solidFill>
                <a:ea typeface="+mn-ea"/>
              </a:rPr>
              <a:t>= </a:t>
            </a:r>
            <a:r>
              <a:rPr lang="en-US" sz="1600" dirty="0" smtClean="0">
                <a:solidFill>
                  <a:srgbClr val="6F6F6F"/>
                </a:solidFill>
                <a:ea typeface="+mn-ea"/>
              </a:rPr>
              <a:t>threads accessing their memory data operands</a:t>
            </a:r>
          </a:p>
          <a:p>
            <a:pPr lvl="2"/>
            <a:r>
              <a:rPr lang="en-US" sz="1600" dirty="0" smtClean="0">
                <a:solidFill>
                  <a:srgbClr val="6F6F6F"/>
                </a:solidFill>
                <a:ea typeface="+mn-ea"/>
              </a:rPr>
              <a:t>cars </a:t>
            </a:r>
            <a:r>
              <a:rPr lang="en-US" sz="1600" dirty="0">
                <a:solidFill>
                  <a:srgbClr val="6F6F6F"/>
                </a:solidFill>
                <a:ea typeface="+mn-ea"/>
              </a:rPr>
              <a:t>= memory access requests</a:t>
            </a:r>
          </a:p>
        </p:txBody>
      </p:sp>
      <p:sp>
        <p:nvSpPr>
          <p:cNvPr id="11271" name="Slide Number Placeholder 6"/>
          <p:cNvSpPr>
            <a:spLocks noGrp="1"/>
          </p:cNvSpPr>
          <p:nvPr>
            <p:ph type="sldNum" sz="quarter" idx="4294967295"/>
          </p:nvPr>
        </p:nvSpPr>
        <p:spPr>
          <a:xfrm>
            <a:off x="6096000" y="4724400"/>
            <a:ext cx="1905000" cy="3429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5462B12E-E329-4EAA-AC5B-24CD4BBA19DF}" type="slidenum">
              <a:rPr lang="en-US" sz="1400">
                <a:latin typeface="Times New Roman" pitchFamily="18" charset="0"/>
              </a:rPr>
              <a:pPr eaLnBrk="1" hangingPunct="1"/>
              <a:t>6</a:t>
            </a:fld>
            <a:endParaRPr lang="en-US" sz="1400">
              <a:latin typeface="Times New Roman" pitchFamily="18" charset="0"/>
            </a:endParaRPr>
          </a:p>
        </p:txBody>
      </p:sp>
      <p:pic>
        <p:nvPicPr>
          <p:cNvPr id="1126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571750"/>
            <a:ext cx="2695575" cy="127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48500" y="42862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70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3256">
        <p:fade/>
      </p:transition>
    </mc:Choice>
    <mc:Fallback xmlns="">
      <p:transition spd="med" advTm="1132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2000" dirty="0" smtClean="0"/>
              <a:t>Some Computations are More Challenging to Tile</a:t>
            </a:r>
          </a:p>
        </p:txBody>
      </p:sp>
      <p:sp>
        <p:nvSpPr>
          <p:cNvPr id="12291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 smtClean="0"/>
              <a:t>Some carpools may be easier than others</a:t>
            </a:r>
            <a:endParaRPr lang="en-US" sz="1267" dirty="0" smtClean="0"/>
          </a:p>
          <a:p>
            <a:pPr lvl="1"/>
            <a:r>
              <a:rPr lang="en-US" sz="1267" dirty="0" smtClean="0"/>
              <a:t>Car pool participants need to have similar work schedule</a:t>
            </a:r>
            <a:endParaRPr lang="en-US" sz="1267" dirty="0"/>
          </a:p>
          <a:p>
            <a:pPr lvl="1"/>
            <a:r>
              <a:rPr lang="en-US" sz="1267" dirty="0"/>
              <a:t>Some vehicles may be more suitable for carpooling</a:t>
            </a:r>
          </a:p>
          <a:p>
            <a:r>
              <a:rPr lang="en-US" sz="1600" dirty="0" smtClean="0"/>
              <a:t>Similar challenges exist in tiling</a:t>
            </a:r>
          </a:p>
          <a:p>
            <a:endParaRPr lang="en-US" sz="1600" dirty="0" smtClean="0"/>
          </a:p>
        </p:txBody>
      </p:sp>
      <p:pic>
        <p:nvPicPr>
          <p:cNvPr id="12293" name="Picture 4" descr="carpool1"/>
          <p:cNvPicPr>
            <a:picLocks noGrp="1" noChangeAspect="1" noChangeArrowheads="1"/>
          </p:cNvPicPr>
          <p:nvPr>
            <p:ph sz="half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02324" y="2650417"/>
            <a:ext cx="2578100" cy="1492250"/>
          </a:xfrm>
          <a:noFill/>
        </p:spPr>
      </p:pic>
      <p:pic>
        <p:nvPicPr>
          <p:cNvPr id="1229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425" y="2642086"/>
            <a:ext cx="2267163" cy="150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86600" y="42239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414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7009">
        <p:fade/>
      </p:transition>
    </mc:Choice>
    <mc:Fallback xmlns="">
      <p:transition spd="med" advTm="970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Carpools need synchronization.</a:t>
            </a:r>
          </a:p>
        </p:txBody>
      </p:sp>
      <p:sp>
        <p:nvSpPr>
          <p:cNvPr id="13315" name="Tex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Good: when </a:t>
            </a:r>
            <a:r>
              <a:rPr lang="en-US" sz="2000" dirty="0"/>
              <a:t>people have similar schedule</a:t>
            </a:r>
          </a:p>
        </p:txBody>
      </p:sp>
      <p:sp>
        <p:nvSpPr>
          <p:cNvPr id="13338" name="Slide Number Placeholder 25"/>
          <p:cNvSpPr>
            <a:spLocks noGrp="1"/>
          </p:cNvSpPr>
          <p:nvPr>
            <p:ph type="sldNum" sz="quarter" idx="4294967295"/>
          </p:nvPr>
        </p:nvSpPr>
        <p:spPr>
          <a:xfrm>
            <a:off x="6096000" y="4705350"/>
            <a:ext cx="1905000" cy="3429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7D90DFCC-38F4-4CD1-B0B6-90D7FBFA5A17}" type="slidenum">
              <a:rPr lang="en-US" sz="1400">
                <a:latin typeface="Times New Roman" pitchFamily="18" charset="0"/>
              </a:rPr>
              <a:pPr eaLnBrk="1" hangingPunct="1"/>
              <a:t>8</a:t>
            </a:fld>
            <a:endParaRPr lang="en-US" sz="1400" dirty="0">
              <a:latin typeface="Times New Roman" pitchFamily="18" charset="0"/>
            </a:endParaRPr>
          </a:p>
        </p:txBody>
      </p:sp>
      <p:sp>
        <p:nvSpPr>
          <p:cNvPr id="13318" name="Right Arrow 5"/>
          <p:cNvSpPr>
            <a:spLocks noChangeArrowheads="1"/>
          </p:cNvSpPr>
          <p:nvPr/>
        </p:nvSpPr>
        <p:spPr bwMode="auto">
          <a:xfrm>
            <a:off x="1295400" y="2097318"/>
            <a:ext cx="5410200" cy="400050"/>
          </a:xfrm>
          <a:prstGeom prst="rightArrow">
            <a:avLst>
              <a:gd name="adj1" fmla="val 50000"/>
              <a:gd name="adj2" fmla="val 50013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3319" name="TextBox 8"/>
          <p:cNvSpPr txBox="1">
            <a:spLocks noChangeArrowheads="1"/>
          </p:cNvSpPr>
          <p:nvPr/>
        </p:nvSpPr>
        <p:spPr bwMode="auto">
          <a:xfrm>
            <a:off x="152400" y="1811569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Worker A</a:t>
            </a:r>
          </a:p>
        </p:txBody>
      </p:sp>
      <p:sp>
        <p:nvSpPr>
          <p:cNvPr id="13320" name="TextBox 9"/>
          <p:cNvSpPr txBox="1">
            <a:spLocks noChangeArrowheads="1"/>
          </p:cNvSpPr>
          <p:nvPr/>
        </p:nvSpPr>
        <p:spPr bwMode="auto">
          <a:xfrm>
            <a:off x="152400" y="2440219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Worker B</a:t>
            </a:r>
          </a:p>
        </p:txBody>
      </p:sp>
      <p:sp>
        <p:nvSpPr>
          <p:cNvPr id="13321" name="TextBox 10"/>
          <p:cNvSpPr txBox="1">
            <a:spLocks noChangeArrowheads="1"/>
          </p:cNvSpPr>
          <p:nvPr/>
        </p:nvSpPr>
        <p:spPr bwMode="auto">
          <a:xfrm>
            <a:off x="457201" y="2154469"/>
            <a:ext cx="63228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3322" name="TextBox 11"/>
          <p:cNvSpPr txBox="1">
            <a:spLocks noChangeArrowheads="1"/>
          </p:cNvSpPr>
          <p:nvPr/>
        </p:nvSpPr>
        <p:spPr bwMode="auto">
          <a:xfrm>
            <a:off x="2133600" y="1811569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sleep</a:t>
            </a:r>
          </a:p>
        </p:txBody>
      </p:sp>
      <p:sp>
        <p:nvSpPr>
          <p:cNvPr id="13323" name="TextBox 12"/>
          <p:cNvSpPr txBox="1">
            <a:spLocks noChangeArrowheads="1"/>
          </p:cNvSpPr>
          <p:nvPr/>
        </p:nvSpPr>
        <p:spPr bwMode="auto">
          <a:xfrm>
            <a:off x="1981200" y="2440219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sleep</a:t>
            </a:r>
          </a:p>
        </p:txBody>
      </p:sp>
      <p:sp>
        <p:nvSpPr>
          <p:cNvPr id="13324" name="TextBox 13"/>
          <p:cNvSpPr txBox="1">
            <a:spLocks noChangeArrowheads="1"/>
          </p:cNvSpPr>
          <p:nvPr/>
        </p:nvSpPr>
        <p:spPr bwMode="auto">
          <a:xfrm>
            <a:off x="3699207" y="2453878"/>
            <a:ext cx="15240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dirty="0">
                <a:solidFill>
                  <a:schemeClr val="bg1"/>
                </a:solidFill>
              </a:rPr>
              <a:t>work</a:t>
            </a:r>
          </a:p>
        </p:txBody>
      </p:sp>
      <p:sp>
        <p:nvSpPr>
          <p:cNvPr id="13325" name="TextBox 14"/>
          <p:cNvSpPr txBox="1">
            <a:spLocks noChangeArrowheads="1"/>
          </p:cNvSpPr>
          <p:nvPr/>
        </p:nvSpPr>
        <p:spPr bwMode="auto">
          <a:xfrm>
            <a:off x="3775407" y="1852646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dirty="0">
                <a:solidFill>
                  <a:schemeClr val="bg1"/>
                </a:solidFill>
              </a:rPr>
              <a:t>work</a:t>
            </a:r>
          </a:p>
        </p:txBody>
      </p:sp>
      <p:sp>
        <p:nvSpPr>
          <p:cNvPr id="13326" name="TextBox 15"/>
          <p:cNvSpPr txBox="1">
            <a:spLocks noChangeArrowheads="1"/>
          </p:cNvSpPr>
          <p:nvPr/>
        </p:nvSpPr>
        <p:spPr bwMode="auto">
          <a:xfrm>
            <a:off x="5410200" y="2412997"/>
            <a:ext cx="16002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dirty="0">
                <a:solidFill>
                  <a:schemeClr val="bg1"/>
                </a:solidFill>
              </a:rPr>
              <a:t>dinner</a:t>
            </a:r>
          </a:p>
        </p:txBody>
      </p:sp>
      <p:sp>
        <p:nvSpPr>
          <p:cNvPr id="13327" name="TextBox 16"/>
          <p:cNvSpPr txBox="1">
            <a:spLocks noChangeArrowheads="1"/>
          </p:cNvSpPr>
          <p:nvPr/>
        </p:nvSpPr>
        <p:spPr bwMode="auto">
          <a:xfrm>
            <a:off x="5562600" y="1838357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dirty="0">
                <a:solidFill>
                  <a:schemeClr val="bg1"/>
                </a:solidFill>
              </a:rPr>
              <a:t>dinner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48500" y="4248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06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8249">
        <p:fade/>
      </p:transition>
    </mc:Choice>
    <mc:Fallback xmlns="">
      <p:transition spd="med" advTm="382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Carpools need synchronization.</a:t>
            </a:r>
          </a:p>
        </p:txBody>
      </p:sp>
      <p:sp>
        <p:nvSpPr>
          <p:cNvPr id="13316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Bad: when </a:t>
            </a:r>
            <a:r>
              <a:rPr lang="en-US" sz="2000" dirty="0"/>
              <a:t>people have very different schedule</a:t>
            </a:r>
          </a:p>
        </p:txBody>
      </p:sp>
      <p:sp>
        <p:nvSpPr>
          <p:cNvPr id="13338" name="Slide Number Placeholder 25"/>
          <p:cNvSpPr>
            <a:spLocks noGrp="1"/>
          </p:cNvSpPr>
          <p:nvPr>
            <p:ph type="sldNum" sz="quarter" idx="4294967295"/>
          </p:nvPr>
        </p:nvSpPr>
        <p:spPr>
          <a:xfrm>
            <a:off x="6096000" y="4659313"/>
            <a:ext cx="1905000" cy="3429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7D90DFCC-38F4-4CD1-B0B6-90D7FBFA5A17}" type="slidenum">
              <a:rPr lang="en-US" sz="1400">
                <a:latin typeface="Times New Roman" pitchFamily="18" charset="0"/>
              </a:rPr>
              <a:pPr eaLnBrk="1" hangingPunct="1"/>
              <a:t>9</a:t>
            </a:fld>
            <a:endParaRPr lang="en-US" sz="1400" dirty="0">
              <a:latin typeface="Times New Roman" pitchFamily="18" charset="0"/>
            </a:endParaRPr>
          </a:p>
        </p:txBody>
      </p:sp>
      <p:sp>
        <p:nvSpPr>
          <p:cNvPr id="13328" name="Right Arrow 17"/>
          <p:cNvSpPr>
            <a:spLocks noChangeArrowheads="1"/>
          </p:cNvSpPr>
          <p:nvPr/>
        </p:nvSpPr>
        <p:spPr bwMode="auto">
          <a:xfrm>
            <a:off x="1371600" y="2106795"/>
            <a:ext cx="5410200" cy="400050"/>
          </a:xfrm>
          <a:prstGeom prst="rightArrow">
            <a:avLst>
              <a:gd name="adj1" fmla="val 50000"/>
              <a:gd name="adj2" fmla="val 50013"/>
            </a:avLst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3329" name="TextBox 18"/>
          <p:cNvSpPr txBox="1">
            <a:spLocks noChangeArrowheads="1"/>
          </p:cNvSpPr>
          <p:nvPr/>
        </p:nvSpPr>
        <p:spPr bwMode="auto">
          <a:xfrm>
            <a:off x="76200" y="1821657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Worker A</a:t>
            </a:r>
          </a:p>
        </p:txBody>
      </p:sp>
      <p:sp>
        <p:nvSpPr>
          <p:cNvPr id="13330" name="TextBox 19"/>
          <p:cNvSpPr txBox="1">
            <a:spLocks noChangeArrowheads="1"/>
          </p:cNvSpPr>
          <p:nvPr/>
        </p:nvSpPr>
        <p:spPr bwMode="auto">
          <a:xfrm>
            <a:off x="0" y="2450307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Worker B</a:t>
            </a:r>
          </a:p>
        </p:txBody>
      </p:sp>
      <p:sp>
        <p:nvSpPr>
          <p:cNvPr id="13331" name="TextBox 20"/>
          <p:cNvSpPr txBox="1">
            <a:spLocks noChangeArrowheads="1"/>
          </p:cNvSpPr>
          <p:nvPr/>
        </p:nvSpPr>
        <p:spPr bwMode="auto">
          <a:xfrm>
            <a:off x="381001" y="2164557"/>
            <a:ext cx="57259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3332" name="TextBox 21"/>
          <p:cNvSpPr txBox="1">
            <a:spLocks noChangeArrowheads="1"/>
          </p:cNvSpPr>
          <p:nvPr/>
        </p:nvSpPr>
        <p:spPr bwMode="auto">
          <a:xfrm>
            <a:off x="3048000" y="1830007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dirty="0">
                <a:solidFill>
                  <a:schemeClr val="bg1"/>
                </a:solidFill>
              </a:rPr>
              <a:t>sleep</a:t>
            </a:r>
          </a:p>
        </p:txBody>
      </p:sp>
      <p:sp>
        <p:nvSpPr>
          <p:cNvPr id="13333" name="TextBox 22"/>
          <p:cNvSpPr txBox="1">
            <a:spLocks noChangeArrowheads="1"/>
          </p:cNvSpPr>
          <p:nvPr/>
        </p:nvSpPr>
        <p:spPr bwMode="auto">
          <a:xfrm>
            <a:off x="1828800" y="2450307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dirty="0">
                <a:solidFill>
                  <a:schemeClr val="bg1"/>
                </a:solidFill>
              </a:rPr>
              <a:t>sleep</a:t>
            </a:r>
          </a:p>
        </p:txBody>
      </p:sp>
      <p:sp>
        <p:nvSpPr>
          <p:cNvPr id="13334" name="TextBox 23"/>
          <p:cNvSpPr txBox="1">
            <a:spLocks noChangeArrowheads="1"/>
          </p:cNvSpPr>
          <p:nvPr/>
        </p:nvSpPr>
        <p:spPr bwMode="auto">
          <a:xfrm>
            <a:off x="2961884" y="2453878"/>
            <a:ext cx="15240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work</a:t>
            </a:r>
          </a:p>
        </p:txBody>
      </p:sp>
      <p:sp>
        <p:nvSpPr>
          <p:cNvPr id="13335" name="TextBox 24"/>
          <p:cNvSpPr txBox="1">
            <a:spLocks noChangeArrowheads="1"/>
          </p:cNvSpPr>
          <p:nvPr/>
        </p:nvSpPr>
        <p:spPr bwMode="auto">
          <a:xfrm>
            <a:off x="4856965" y="1791296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work</a:t>
            </a:r>
          </a:p>
        </p:txBody>
      </p:sp>
      <p:sp>
        <p:nvSpPr>
          <p:cNvPr id="13336" name="TextBox 25"/>
          <p:cNvSpPr txBox="1">
            <a:spLocks noChangeArrowheads="1"/>
          </p:cNvSpPr>
          <p:nvPr/>
        </p:nvSpPr>
        <p:spPr bwMode="auto">
          <a:xfrm>
            <a:off x="5017458" y="2450307"/>
            <a:ext cx="16002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dirty="0">
                <a:solidFill>
                  <a:schemeClr val="bg1"/>
                </a:solidFill>
              </a:rPr>
              <a:t>dinner</a:t>
            </a:r>
          </a:p>
        </p:txBody>
      </p:sp>
      <p:sp>
        <p:nvSpPr>
          <p:cNvPr id="13337" name="TextBox 27"/>
          <p:cNvSpPr txBox="1">
            <a:spLocks noChangeArrowheads="1"/>
          </p:cNvSpPr>
          <p:nvPr/>
        </p:nvSpPr>
        <p:spPr bwMode="auto">
          <a:xfrm>
            <a:off x="1371600" y="1821657"/>
            <a:ext cx="1447800" cy="34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>
                <a:solidFill>
                  <a:schemeClr val="bg1"/>
                </a:solidFill>
              </a:rPr>
              <a:t>party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71198" y="4248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20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9182">
        <p:fade/>
      </p:transition>
    </mc:Choice>
    <mc:Fallback xmlns="">
      <p:transition spd="med" advTm="491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2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cture-3-1-kernel-SPMD-parallelism" id="{C940C72C-5B46-42E2-A282-9394487CB5A2}" vid="{A6EEB0E5-884E-4905-91C4-C8C6195CCF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hapter xmlns="1956f548-e1c6-4bad-9b00-9434a603b471" xsi:nil="true"/>
    <Description0 xmlns="1956f548-e1c6-4bad-9b00-9434a603b471" xsi:nil="true"/>
    <Order0 xmlns="1956f548-e1c6-4bad-9b00-9434a603b471">4.22</Order0>
    <Test_x0020_Field xmlns="1956f548-e1c6-4bad-9b00-9434a603b471">Slides</Test_x0020_Field>
    <Quizzes xmlns="1956f548-e1c6-4bad-9b00-9434a603b471">N/A</Quizzes>
    <Labs xmlns="1956f548-e1c6-4bad-9b00-9434a603b471">N/A</Labs>
    <Lectures xmlns="1956f548-e1c6-4bad-9b00-9434a603b471">Final</Lectures>
    <Kit_x0020_Version xmlns="1956f548-e1c6-4bad-9b00-9434a603b471">Release 1.0</Kit_x0020_Version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B0370999F4D641B163DEC6FC797108" ma:contentTypeVersion="17" ma:contentTypeDescription="Create a new document." ma:contentTypeScope="" ma:versionID="7939aa0d029907ca2f60185f7fcbb4b3">
  <xsd:schema xmlns:xsd="http://www.w3.org/2001/XMLSchema" xmlns:xs="http://www.w3.org/2001/XMLSchema" xmlns:p="http://schemas.microsoft.com/office/2006/metadata/properties" xmlns:ns2="1956f548-e1c6-4bad-9b00-9434a603b471" targetNamespace="http://schemas.microsoft.com/office/2006/metadata/properties" ma:root="true" ma:fieldsID="f3011372e976e3b5ec1f02bb487973b2" ns2:_="">
    <xsd:import namespace="1956f548-e1c6-4bad-9b00-9434a603b471"/>
    <xsd:element name="properties">
      <xsd:complexType>
        <xsd:sequence>
          <xsd:element name="documentManagement">
            <xsd:complexType>
              <xsd:all>
                <xsd:element ref="ns2:Test_x0020_Field" minOccurs="0"/>
                <xsd:element ref="ns2:Order0" minOccurs="0"/>
                <xsd:element ref="ns2:Description0" minOccurs="0"/>
                <xsd:element ref="ns2:Chapter" minOccurs="0"/>
                <xsd:element ref="ns2:Lectures" minOccurs="0"/>
                <xsd:element ref="ns2:Labs" minOccurs="0"/>
                <xsd:element ref="ns2:Quizzes" minOccurs="0"/>
                <xsd:element ref="ns2:Kit_x0020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56f548-e1c6-4bad-9b00-9434a603b471" elementFormDefault="qualified">
    <xsd:import namespace="http://schemas.microsoft.com/office/2006/documentManagement/types"/>
    <xsd:import namespace="http://schemas.microsoft.com/office/infopath/2007/PartnerControls"/>
    <xsd:element name="Test_x0020_Field" ma:index="8" nillable="true" ma:displayName="Content Type" ma:default="Quiz Questions and Answers" ma:format="RadioButtons" ma:internalName="Test_x0020_Field">
      <xsd:simpleType>
        <xsd:restriction base="dms:Choice">
          <xsd:enumeration value="Quiz Questions and Answers"/>
          <xsd:enumeration value="Labs &amp; Solutions"/>
          <xsd:enumeration value="Slides"/>
          <xsd:enumeration value="Videos"/>
          <xsd:enumeration value="EBook Chapter"/>
          <xsd:enumeration value="Project"/>
          <xsd:enumeration value="Base Files"/>
          <xsd:enumeration value="Resource"/>
        </xsd:restriction>
      </xsd:simpleType>
    </xsd:element>
    <xsd:element name="Order0" ma:index="9" nillable="true" ma:displayName="Order" ma:decimals="3" ma:internalName="Order0" ma:percentage="FALSE">
      <xsd:simpleType>
        <xsd:restriction base="dms:Number"/>
      </xsd:simpleType>
    </xsd:element>
    <xsd:element name="Description0" ma:index="10" nillable="true" ma:displayName="Description" ma:internalName="Description0">
      <xsd:simpleType>
        <xsd:restriction base="dms:Text">
          <xsd:maxLength value="255"/>
        </xsd:restriction>
      </xsd:simpleType>
    </xsd:element>
    <xsd:element name="Chapter" ma:index="11" nillable="true" ma:displayName="Chapter" ma:internalName="Chapter">
      <xsd:simpleType>
        <xsd:restriction base="dms:Text">
          <xsd:maxLength value="255"/>
        </xsd:restriction>
      </xsd:simpleType>
    </xsd:element>
    <xsd:element name="Lectures" ma:index="12" nillable="true" ma:displayName="Lectures" ma:default="N/A" ma:format="Dropdown" ma:internalName="Lectur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Labs" ma:index="13" nillable="true" ma:displayName="Labs" ma:default="N/A" ma:format="Dropdown" ma:internalName="Lab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Quizzes" ma:index="14" nillable="true" ma:displayName="Quizzes" ma:default="N/A" ma:format="Dropdown" ma:internalName="Quizz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Kit_x0020_Version" ma:index="15" nillable="true" ma:displayName="Kit Version" ma:default="Eval Kit" ma:format="Dropdown" ma:internalName="Kit_x0020_Version">
      <xsd:simpleType>
        <xsd:restriction base="dms:Choice">
          <xsd:enumeration value="Eval Kit"/>
          <xsd:enumeration value="Release 1.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DD137B-7383-4E39-A48C-065C7F10B5DF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1956f548-e1c6-4bad-9b00-9434a603b471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55C375D-80B3-4CA7-BC31-E2F373FC49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56f548-e1c6-4bad-9b00-9434a603b47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CA44C29-8F0C-4B55-B9E0-CC9473D0F7F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5190</TotalTime>
  <Words>401</Words>
  <Application>Microsoft Office PowerPoint</Application>
  <PresentationFormat>Custom</PresentationFormat>
  <Paragraphs>114</Paragraphs>
  <Slides>13</Slides>
  <Notes>2</Notes>
  <HiddenSlides>0</HiddenSlides>
  <MMClips>13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MS PGothic</vt:lpstr>
      <vt:lpstr>AkzidenzGrotesk</vt:lpstr>
      <vt:lpstr>Akzidenz-Grotesk Extended BQ</vt:lpstr>
      <vt:lpstr>Arial</vt:lpstr>
      <vt:lpstr>Calibri</vt:lpstr>
      <vt:lpstr>Palatino</vt:lpstr>
      <vt:lpstr>Sentinel Medium</vt:lpstr>
      <vt:lpstr>Times New Roman</vt:lpstr>
      <vt:lpstr>Trebuchet MS</vt:lpstr>
      <vt:lpstr>2_Title &amp; Bullet </vt:lpstr>
      <vt:lpstr>Module 4.2 – Memory and Data Locality</vt:lpstr>
      <vt:lpstr>Objective</vt:lpstr>
      <vt:lpstr>Global Memory Access Pattern  of the Basic Matrix Multiplication Kernel</vt:lpstr>
      <vt:lpstr>Tiling/Blocking - Basic Idea</vt:lpstr>
      <vt:lpstr>Tiling/Blocking - Basic Idea</vt:lpstr>
      <vt:lpstr>Basic Concept of Tiling</vt:lpstr>
      <vt:lpstr>Some Computations are More Challenging to Tile</vt:lpstr>
      <vt:lpstr>Carpools need synchronization.</vt:lpstr>
      <vt:lpstr>Carpools need synchronization.</vt:lpstr>
      <vt:lpstr>Same with Tiling</vt:lpstr>
      <vt:lpstr>Barrier Synchronization for Tiling</vt:lpstr>
      <vt:lpstr>Outline of Tiling Technique</vt:lpstr>
      <vt:lpstr>PowerPoint Presentation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Cook, Colleen N</dc:creator>
  <cp:lastModifiedBy>Andrew Schuh</cp:lastModifiedBy>
  <cp:revision>54</cp:revision>
  <dcterms:created xsi:type="dcterms:W3CDTF">2013-11-15T21:49:21Z</dcterms:created>
  <dcterms:modified xsi:type="dcterms:W3CDTF">2016-04-02T21:01:38Z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0x0101006BB0370999F4D641B163DEC6FC797108</vt:lpwstr>
  </property>
  <property fmtid="{D5CDD505-2E9C-101B-9397-08002B2CF9AE}" pid="3" name="Complete">
    <vt:bool>false</vt:bool>
  </property>
  <property fmtid="{D5CDD505-2E9C-101B-9397-08002B2CF9AE}" pid="4" name="Review Edits Complete">
    <vt:bool>true</vt:bool>
  </property>
  <property fmtid="{D5CDD505-2E9C-101B-9397-08002B2CF9AE}" pid="5" name="Ready for Review">
    <vt:bool>true</vt:bool>
  </property>
  <property fmtid="{D5CDD505-2E9C-101B-9397-08002B2CF9AE}" pid="6" name="Evaluation Kit Module">
    <vt:bool>false</vt:bool>
  </property>
</Properties>
</file>

<file path=docProps/thumbnail.jpeg>
</file>